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Poppins Bold" charset="1" panose="00000800000000000000"/>
      <p:regular r:id="rId18"/>
    </p:embeddedFont>
    <p:embeddedFont>
      <p:font typeface="Poppins" charset="1" panose="00000500000000000000"/>
      <p:regular r:id="rId19"/>
    </p:embeddedFont>
    <p:embeddedFont>
      <p:font typeface="Anton" charset="1" panose="00000500000000000000"/>
      <p:regular r:id="rId20"/>
    </p:embeddedFont>
    <p:embeddedFont>
      <p:font typeface="Open Sans" charset="1" panose="00000000000000000000"/>
      <p:regular r:id="rId21"/>
    </p:embeddedFont>
    <p:embeddedFont>
      <p:font typeface="Montserrat Bold" charset="1" panose="00000800000000000000"/>
      <p:regular r:id="rId22"/>
    </p:embeddedFont>
    <p:embeddedFont>
      <p:font typeface="Open Sans Bold" charset="1" panose="000000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7.jpeg" Type="http://schemas.openxmlformats.org/officeDocument/2006/relationships/image"/><Relationship Id="rId4" Target="../media/image18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19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jpe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6.jpeg" Type="http://schemas.openxmlformats.org/officeDocument/2006/relationships/image"/><Relationship Id="rId4" Target="../media/image7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8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0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jpeg" Type="http://schemas.openxmlformats.org/officeDocument/2006/relationships/image"/><Relationship Id="rId4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jpeg" Type="http://schemas.openxmlformats.org/officeDocument/2006/relationships/image"/><Relationship Id="rId4" Target="../media/image3.png" Type="http://schemas.openxmlformats.org/officeDocument/2006/relationships/image"/><Relationship Id="rId5" Target="../media/image15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900" t="0" r="-890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153683" y="5405887"/>
            <a:ext cx="3543804" cy="3543804"/>
            <a:chOff x="0" y="0"/>
            <a:chExt cx="4725072" cy="4725072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4725072" cy="4725072"/>
              <a:chOff x="0" y="0"/>
              <a:chExt cx="1652976" cy="1652976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1652976" cy="1652976"/>
              </a:xfrm>
              <a:custGeom>
                <a:avLst/>
                <a:gdLst/>
                <a:ahLst/>
                <a:cxnLst/>
                <a:rect r="r" b="b" t="t" l="l"/>
                <a:pathLst>
                  <a:path h="1652976" w="1652976">
                    <a:moveTo>
                      <a:pt x="82265" y="0"/>
                    </a:moveTo>
                    <a:lnTo>
                      <a:pt x="1570711" y="0"/>
                    </a:lnTo>
                    <a:cubicBezTo>
                      <a:pt x="1616145" y="0"/>
                      <a:pt x="1652976" y="36831"/>
                      <a:pt x="1652976" y="82265"/>
                    </a:cubicBezTo>
                    <a:lnTo>
                      <a:pt x="1652976" y="1570711"/>
                    </a:lnTo>
                    <a:cubicBezTo>
                      <a:pt x="1652976" y="1616145"/>
                      <a:pt x="1616145" y="1652976"/>
                      <a:pt x="1570711" y="1652976"/>
                    </a:cubicBezTo>
                    <a:lnTo>
                      <a:pt x="82265" y="1652976"/>
                    </a:lnTo>
                    <a:cubicBezTo>
                      <a:pt x="36831" y="1652976"/>
                      <a:pt x="0" y="1616145"/>
                      <a:pt x="0" y="1570711"/>
                    </a:cubicBezTo>
                    <a:lnTo>
                      <a:pt x="0" y="82265"/>
                    </a:lnTo>
                    <a:cubicBezTo>
                      <a:pt x="0" y="36831"/>
                      <a:pt x="36831" y="0"/>
                      <a:pt x="8226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B900BC">
                        <a:alpha val="100000"/>
                      </a:srgbClr>
                    </a:gs>
                    <a:gs pos="100000">
                      <a:srgbClr val="009C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1652976" cy="169107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283587" y="275145"/>
              <a:ext cx="4157898" cy="4174782"/>
              <a:chOff x="0" y="0"/>
              <a:chExt cx="404756" cy="4064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404756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404756">
                    <a:moveTo>
                      <a:pt x="76878" y="0"/>
                    </a:moveTo>
                    <a:lnTo>
                      <a:pt x="327879" y="0"/>
                    </a:lnTo>
                    <a:cubicBezTo>
                      <a:pt x="370337" y="0"/>
                      <a:pt x="404756" y="34419"/>
                      <a:pt x="404756" y="76878"/>
                    </a:cubicBezTo>
                    <a:lnTo>
                      <a:pt x="404756" y="329522"/>
                    </a:lnTo>
                    <a:cubicBezTo>
                      <a:pt x="404756" y="371981"/>
                      <a:pt x="370337" y="406400"/>
                      <a:pt x="327879" y="406400"/>
                    </a:cubicBezTo>
                    <a:lnTo>
                      <a:pt x="76878" y="406400"/>
                    </a:lnTo>
                    <a:cubicBezTo>
                      <a:pt x="34419" y="406400"/>
                      <a:pt x="0" y="371981"/>
                      <a:pt x="0" y="329522"/>
                    </a:cubicBezTo>
                    <a:lnTo>
                      <a:pt x="0" y="76878"/>
                    </a:lnTo>
                    <a:cubicBezTo>
                      <a:pt x="0" y="34419"/>
                      <a:pt x="34419" y="0"/>
                      <a:pt x="76878" y="0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l="-45171" t="0" r="-45171" b="0"/>
                </a:stretch>
              </a:blipFill>
            </p:spPr>
          </p:sp>
        </p:grpSp>
      </p:grpSp>
      <p:sp>
        <p:nvSpPr>
          <p:cNvPr name="Freeform 9" id="9"/>
          <p:cNvSpPr/>
          <p:nvPr/>
        </p:nvSpPr>
        <p:spPr>
          <a:xfrm flipH="false" flipV="false" rot="1184083">
            <a:off x="6921658" y="6179923"/>
            <a:ext cx="5755537" cy="6731622"/>
          </a:xfrm>
          <a:custGeom>
            <a:avLst/>
            <a:gdLst/>
            <a:ahLst/>
            <a:cxnLst/>
            <a:rect r="r" b="b" t="t" l="l"/>
            <a:pathLst>
              <a:path h="6731622" w="5755537">
                <a:moveTo>
                  <a:pt x="0" y="0"/>
                </a:moveTo>
                <a:lnTo>
                  <a:pt x="5755536" y="0"/>
                </a:lnTo>
                <a:lnTo>
                  <a:pt x="5755536" y="6731622"/>
                </a:lnTo>
                <a:lnTo>
                  <a:pt x="0" y="67316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827295"/>
            <a:ext cx="13712265" cy="2867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32"/>
              </a:lnSpc>
            </a:pPr>
            <a:r>
              <a:rPr lang="en-US" sz="1031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E-Commerce Sales Dashboard Analysis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4189362" y="8854740"/>
            <a:ext cx="807119" cy="807119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5400000">
            <a:off x="4470684" y="9126339"/>
            <a:ext cx="301625" cy="263922"/>
            <a:chOff x="0" y="0"/>
            <a:chExt cx="812800" cy="7112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27000" y="273050"/>
              <a:ext cx="558800" cy="387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28700" y="8854740"/>
            <a:ext cx="2967069" cy="807119"/>
            <a:chOff x="0" y="0"/>
            <a:chExt cx="3956092" cy="1076159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3956092" cy="1076159"/>
              <a:chOff x="0" y="0"/>
              <a:chExt cx="418225" cy="113768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418225" cy="113768"/>
              </a:xfrm>
              <a:custGeom>
                <a:avLst/>
                <a:gdLst/>
                <a:ahLst/>
                <a:cxnLst/>
                <a:rect r="r" b="b" t="t" l="l"/>
                <a:pathLst>
                  <a:path h="113768" w="418225">
                    <a:moveTo>
                      <a:pt x="56884" y="0"/>
                    </a:moveTo>
                    <a:lnTo>
                      <a:pt x="361341" y="0"/>
                    </a:lnTo>
                    <a:cubicBezTo>
                      <a:pt x="376427" y="0"/>
                      <a:pt x="390896" y="5993"/>
                      <a:pt x="401564" y="16661"/>
                    </a:cubicBezTo>
                    <a:cubicBezTo>
                      <a:pt x="412232" y="27329"/>
                      <a:pt x="418225" y="41797"/>
                      <a:pt x="418225" y="56884"/>
                    </a:cubicBezTo>
                    <a:lnTo>
                      <a:pt x="418225" y="56884"/>
                    </a:lnTo>
                    <a:cubicBezTo>
                      <a:pt x="418225" y="88300"/>
                      <a:pt x="392757" y="113768"/>
                      <a:pt x="361341" y="113768"/>
                    </a:cubicBezTo>
                    <a:lnTo>
                      <a:pt x="56884" y="113768"/>
                    </a:lnTo>
                    <a:cubicBezTo>
                      <a:pt x="25468" y="113768"/>
                      <a:pt x="0" y="88300"/>
                      <a:pt x="0" y="56884"/>
                    </a:cubicBezTo>
                    <a:lnTo>
                      <a:pt x="0" y="56884"/>
                    </a:lnTo>
                    <a:cubicBezTo>
                      <a:pt x="0" y="25468"/>
                      <a:pt x="25468" y="0"/>
                      <a:pt x="56884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B900BC">
                        <a:alpha val="100000"/>
                      </a:srgbClr>
                    </a:gs>
                    <a:gs pos="100000">
                      <a:srgbClr val="009C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38100"/>
                <a:ext cx="418225" cy="15186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1" id="21"/>
            <p:cNvSpPr txBox="true"/>
            <p:nvPr/>
          </p:nvSpPr>
          <p:spPr>
            <a:xfrm rot="0">
              <a:off x="333606" y="213171"/>
              <a:ext cx="3288881" cy="5259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00"/>
                </a:lnSpc>
              </a:pPr>
              <a:r>
                <a:rPr lang="en-US" sz="20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Start Slide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028700" y="5002327"/>
            <a:ext cx="9382430" cy="807119"/>
            <a:chOff x="0" y="0"/>
            <a:chExt cx="12509907" cy="1076159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0" y="0"/>
              <a:ext cx="12509907" cy="1076159"/>
              <a:chOff x="0" y="0"/>
              <a:chExt cx="1322505" cy="113768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1322505" cy="113768"/>
              </a:xfrm>
              <a:custGeom>
                <a:avLst/>
                <a:gdLst/>
                <a:ahLst/>
                <a:cxnLst/>
                <a:rect r="r" b="b" t="t" l="l"/>
                <a:pathLst>
                  <a:path h="113768" w="1322505">
                    <a:moveTo>
                      <a:pt x="56884" y="0"/>
                    </a:moveTo>
                    <a:lnTo>
                      <a:pt x="1265621" y="0"/>
                    </a:lnTo>
                    <a:cubicBezTo>
                      <a:pt x="1297037" y="0"/>
                      <a:pt x="1322505" y="25468"/>
                      <a:pt x="1322505" y="56884"/>
                    </a:cubicBezTo>
                    <a:lnTo>
                      <a:pt x="1322505" y="56884"/>
                    </a:lnTo>
                    <a:cubicBezTo>
                      <a:pt x="1322505" y="71970"/>
                      <a:pt x="1316512" y="86439"/>
                      <a:pt x="1305844" y="97107"/>
                    </a:cubicBezTo>
                    <a:cubicBezTo>
                      <a:pt x="1295177" y="107775"/>
                      <a:pt x="1280708" y="113768"/>
                      <a:pt x="1265621" y="113768"/>
                    </a:cubicBezTo>
                    <a:lnTo>
                      <a:pt x="56884" y="113768"/>
                    </a:lnTo>
                    <a:cubicBezTo>
                      <a:pt x="25468" y="113768"/>
                      <a:pt x="0" y="88300"/>
                      <a:pt x="0" y="56884"/>
                    </a:cubicBezTo>
                    <a:lnTo>
                      <a:pt x="0" y="56884"/>
                    </a:lnTo>
                    <a:cubicBezTo>
                      <a:pt x="0" y="25468"/>
                      <a:pt x="25468" y="0"/>
                      <a:pt x="56884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B900BC">
                        <a:alpha val="100000"/>
                      </a:srgbClr>
                    </a:gs>
                    <a:gs pos="100000">
                      <a:srgbClr val="009C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-38100"/>
                <a:ext cx="1322505" cy="15186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6" id="26"/>
            <p:cNvSpPr txBox="true"/>
            <p:nvPr/>
          </p:nvSpPr>
          <p:spPr>
            <a:xfrm rot="0">
              <a:off x="1054924" y="213171"/>
              <a:ext cx="10400060" cy="5259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00"/>
                </a:lnSpc>
              </a:pPr>
              <a:r>
                <a:rPr lang="en-US" sz="2000" spc="128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A Comprehensive Overview of Techniques and Tools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028700" y="6096311"/>
            <a:ext cx="6856132" cy="807119"/>
            <a:chOff x="0" y="0"/>
            <a:chExt cx="9141510" cy="1076159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9141510" cy="1076159"/>
              <a:chOff x="0" y="0"/>
              <a:chExt cx="966410" cy="113768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966410" cy="113768"/>
              </a:xfrm>
              <a:custGeom>
                <a:avLst/>
                <a:gdLst/>
                <a:ahLst/>
                <a:cxnLst/>
                <a:rect r="r" b="b" t="t" l="l"/>
                <a:pathLst>
                  <a:path h="113768" w="966410">
                    <a:moveTo>
                      <a:pt x="56884" y="0"/>
                    </a:moveTo>
                    <a:lnTo>
                      <a:pt x="909526" y="0"/>
                    </a:lnTo>
                    <a:cubicBezTo>
                      <a:pt x="940942" y="0"/>
                      <a:pt x="966410" y="25468"/>
                      <a:pt x="966410" y="56884"/>
                    </a:cubicBezTo>
                    <a:lnTo>
                      <a:pt x="966410" y="56884"/>
                    </a:lnTo>
                    <a:cubicBezTo>
                      <a:pt x="966410" y="71970"/>
                      <a:pt x="960417" y="86439"/>
                      <a:pt x="949749" y="97107"/>
                    </a:cubicBezTo>
                    <a:cubicBezTo>
                      <a:pt x="939081" y="107775"/>
                      <a:pt x="924612" y="113768"/>
                      <a:pt x="909526" y="113768"/>
                    </a:cubicBezTo>
                    <a:lnTo>
                      <a:pt x="56884" y="113768"/>
                    </a:lnTo>
                    <a:cubicBezTo>
                      <a:pt x="25468" y="113768"/>
                      <a:pt x="0" y="88300"/>
                      <a:pt x="0" y="56884"/>
                    </a:cubicBezTo>
                    <a:lnTo>
                      <a:pt x="0" y="56884"/>
                    </a:lnTo>
                    <a:cubicBezTo>
                      <a:pt x="0" y="25468"/>
                      <a:pt x="25468" y="0"/>
                      <a:pt x="56884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B900BC">
                        <a:alpha val="100000"/>
                      </a:srgbClr>
                    </a:gs>
                    <a:gs pos="100000">
                      <a:srgbClr val="009C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38100"/>
                <a:ext cx="966410" cy="15186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31" id="31"/>
            <p:cNvSpPr txBox="true"/>
            <p:nvPr/>
          </p:nvSpPr>
          <p:spPr>
            <a:xfrm rot="0">
              <a:off x="770877" y="213171"/>
              <a:ext cx="7599756" cy="5259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00"/>
                </a:lnSpc>
              </a:pPr>
              <a:r>
                <a:rPr lang="en-US" sz="20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Date: 27 April 2025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028700" y="7189180"/>
            <a:ext cx="6856132" cy="807119"/>
            <a:chOff x="0" y="0"/>
            <a:chExt cx="9141510" cy="1076159"/>
          </a:xfrm>
        </p:grpSpPr>
        <p:grpSp>
          <p:nvGrpSpPr>
            <p:cNvPr name="Group 33" id="33"/>
            <p:cNvGrpSpPr/>
            <p:nvPr/>
          </p:nvGrpSpPr>
          <p:grpSpPr>
            <a:xfrm rot="0">
              <a:off x="0" y="0"/>
              <a:ext cx="9141510" cy="1076159"/>
              <a:chOff x="0" y="0"/>
              <a:chExt cx="966410" cy="113768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966410" cy="113768"/>
              </a:xfrm>
              <a:custGeom>
                <a:avLst/>
                <a:gdLst/>
                <a:ahLst/>
                <a:cxnLst/>
                <a:rect r="r" b="b" t="t" l="l"/>
                <a:pathLst>
                  <a:path h="113768" w="966410">
                    <a:moveTo>
                      <a:pt x="56884" y="0"/>
                    </a:moveTo>
                    <a:lnTo>
                      <a:pt x="909526" y="0"/>
                    </a:lnTo>
                    <a:cubicBezTo>
                      <a:pt x="940942" y="0"/>
                      <a:pt x="966410" y="25468"/>
                      <a:pt x="966410" y="56884"/>
                    </a:cubicBezTo>
                    <a:lnTo>
                      <a:pt x="966410" y="56884"/>
                    </a:lnTo>
                    <a:cubicBezTo>
                      <a:pt x="966410" y="71970"/>
                      <a:pt x="960417" y="86439"/>
                      <a:pt x="949749" y="97107"/>
                    </a:cubicBezTo>
                    <a:cubicBezTo>
                      <a:pt x="939081" y="107775"/>
                      <a:pt x="924612" y="113768"/>
                      <a:pt x="909526" y="113768"/>
                    </a:cubicBezTo>
                    <a:lnTo>
                      <a:pt x="56884" y="113768"/>
                    </a:lnTo>
                    <a:cubicBezTo>
                      <a:pt x="25468" y="113768"/>
                      <a:pt x="0" y="88300"/>
                      <a:pt x="0" y="56884"/>
                    </a:cubicBezTo>
                    <a:lnTo>
                      <a:pt x="0" y="56884"/>
                    </a:lnTo>
                    <a:cubicBezTo>
                      <a:pt x="0" y="25468"/>
                      <a:pt x="25468" y="0"/>
                      <a:pt x="56884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B900BC">
                        <a:alpha val="100000"/>
                      </a:srgbClr>
                    </a:gs>
                    <a:gs pos="100000">
                      <a:srgbClr val="009C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0" y="-38100"/>
                <a:ext cx="966410" cy="15186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36" id="36"/>
            <p:cNvSpPr txBox="true"/>
            <p:nvPr/>
          </p:nvSpPr>
          <p:spPr>
            <a:xfrm rot="0">
              <a:off x="770877" y="213171"/>
              <a:ext cx="7599756" cy="5259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00"/>
                </a:lnSpc>
              </a:pPr>
              <a:r>
                <a:rPr lang="en-US" sz="2000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Name: Prerana V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17448" y="1770651"/>
            <a:ext cx="10731979" cy="1018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Key Business Insights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1184083">
            <a:off x="-360320" y="51662"/>
            <a:ext cx="5755537" cy="6731622"/>
          </a:xfrm>
          <a:custGeom>
            <a:avLst/>
            <a:gdLst/>
            <a:ahLst/>
            <a:cxnLst/>
            <a:rect r="r" b="b" t="t" l="l"/>
            <a:pathLst>
              <a:path h="6731622" w="5755537">
                <a:moveTo>
                  <a:pt x="0" y="0"/>
                </a:moveTo>
                <a:lnTo>
                  <a:pt x="5755537" y="0"/>
                </a:lnTo>
                <a:lnTo>
                  <a:pt x="5755537" y="6731622"/>
                </a:lnTo>
                <a:lnTo>
                  <a:pt x="0" y="67316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038801" y="3640300"/>
            <a:ext cx="7966526" cy="5299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Str</a:t>
            </a: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ong year-end sales boost (Nov-Dec).</a:t>
            </a:r>
          </a:p>
          <a:p>
            <a:pPr algn="l" marL="539749" indent="-269875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Consumer segment leads revenue (51% share).</a:t>
            </a:r>
          </a:p>
          <a:p>
            <a:pPr algn="l" marL="539749" indent="-269875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West and East </a:t>
            </a: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regions dominate sales.</a:t>
            </a:r>
          </a:p>
          <a:p>
            <a:pPr algn="l" marL="539749" indent="-269875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Phones and Chairs are the highest-selling sub-categories.</a:t>
            </a:r>
          </a:p>
          <a:p>
            <a:pPr algn="l" marL="539749" indent="-269875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Opportunity to grow sales in Central and South regions.</a:t>
            </a:r>
          </a:p>
          <a:p>
            <a:pPr algn="l" marL="539749" indent="-269875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P</a:t>
            </a: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otential to promote Same-Day Delivery for competitive advantage.</a:t>
            </a:r>
          </a:p>
          <a:p>
            <a:pPr algn="l" marL="0" indent="0" lvl="0">
              <a:lnSpc>
                <a:spcPts val="4249"/>
              </a:lnSpc>
              <a:spcBef>
                <a:spcPct val="0"/>
              </a:spcBef>
            </a:pPr>
          </a:p>
        </p:txBody>
      </p:sp>
      <p:grpSp>
        <p:nvGrpSpPr>
          <p:cNvPr name="Group 5" id="5"/>
          <p:cNvGrpSpPr/>
          <p:nvPr/>
        </p:nvGrpSpPr>
        <p:grpSpPr>
          <a:xfrm rot="0">
            <a:off x="15144893" y="-576821"/>
            <a:ext cx="4716281" cy="11287615"/>
            <a:chOff x="0" y="0"/>
            <a:chExt cx="824172" cy="197251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24172" cy="1972515"/>
            </a:xfrm>
            <a:custGeom>
              <a:avLst/>
              <a:gdLst/>
              <a:ahLst/>
              <a:cxnLst/>
              <a:rect r="r" b="b" t="t" l="l"/>
              <a:pathLst>
                <a:path h="1972515" w="824172">
                  <a:moveTo>
                    <a:pt x="37755" y="0"/>
                  </a:moveTo>
                  <a:lnTo>
                    <a:pt x="786417" y="0"/>
                  </a:lnTo>
                  <a:cubicBezTo>
                    <a:pt x="796430" y="0"/>
                    <a:pt x="806033" y="3978"/>
                    <a:pt x="813114" y="11058"/>
                  </a:cubicBezTo>
                  <a:cubicBezTo>
                    <a:pt x="820194" y="18139"/>
                    <a:pt x="824172" y="27742"/>
                    <a:pt x="824172" y="37755"/>
                  </a:cubicBezTo>
                  <a:lnTo>
                    <a:pt x="824172" y="1934759"/>
                  </a:lnTo>
                  <a:cubicBezTo>
                    <a:pt x="824172" y="1944773"/>
                    <a:pt x="820194" y="1954376"/>
                    <a:pt x="813114" y="1961456"/>
                  </a:cubicBezTo>
                  <a:cubicBezTo>
                    <a:pt x="806033" y="1968537"/>
                    <a:pt x="796430" y="1972515"/>
                    <a:pt x="786417" y="1972515"/>
                  </a:cubicBezTo>
                  <a:lnTo>
                    <a:pt x="37755" y="1972515"/>
                  </a:lnTo>
                  <a:cubicBezTo>
                    <a:pt x="27742" y="1972515"/>
                    <a:pt x="18139" y="1968537"/>
                    <a:pt x="11058" y="1961456"/>
                  </a:cubicBezTo>
                  <a:cubicBezTo>
                    <a:pt x="3978" y="1954376"/>
                    <a:pt x="0" y="1944773"/>
                    <a:pt x="0" y="1934759"/>
                  </a:cubicBezTo>
                  <a:lnTo>
                    <a:pt x="0" y="37755"/>
                  </a:lnTo>
                  <a:cubicBezTo>
                    <a:pt x="0" y="27742"/>
                    <a:pt x="3978" y="18139"/>
                    <a:pt x="11058" y="11058"/>
                  </a:cubicBezTo>
                  <a:cubicBezTo>
                    <a:pt x="18139" y="3978"/>
                    <a:pt x="27742" y="0"/>
                    <a:pt x="37755" y="0"/>
                  </a:cubicBezTo>
                  <a:close/>
                </a:path>
              </a:pathLst>
            </a:custGeom>
            <a:blipFill>
              <a:blip r:embed="rId3"/>
              <a:stretch>
                <a:fillRect l="-39749" t="0" r="-39749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932527" y="1388254"/>
            <a:ext cx="6928646" cy="6928646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25471" t="0" r="-25471" b="0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848078" y="-869452"/>
            <a:ext cx="4716281" cy="9081631"/>
            <a:chOff x="0" y="0"/>
            <a:chExt cx="824172" cy="15870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24172" cy="1587018"/>
            </a:xfrm>
            <a:custGeom>
              <a:avLst/>
              <a:gdLst/>
              <a:ahLst/>
              <a:cxnLst/>
              <a:rect r="r" b="b" t="t" l="l"/>
              <a:pathLst>
                <a:path h="1587018" w="824172">
                  <a:moveTo>
                    <a:pt x="37755" y="0"/>
                  </a:moveTo>
                  <a:lnTo>
                    <a:pt x="786417" y="0"/>
                  </a:lnTo>
                  <a:cubicBezTo>
                    <a:pt x="796430" y="0"/>
                    <a:pt x="806033" y="3978"/>
                    <a:pt x="813114" y="11058"/>
                  </a:cubicBezTo>
                  <a:cubicBezTo>
                    <a:pt x="820194" y="18139"/>
                    <a:pt x="824172" y="27742"/>
                    <a:pt x="824172" y="37755"/>
                  </a:cubicBezTo>
                  <a:lnTo>
                    <a:pt x="824172" y="1549263"/>
                  </a:lnTo>
                  <a:cubicBezTo>
                    <a:pt x="824172" y="1559276"/>
                    <a:pt x="820194" y="1568879"/>
                    <a:pt x="813114" y="1575960"/>
                  </a:cubicBezTo>
                  <a:cubicBezTo>
                    <a:pt x="806033" y="1583040"/>
                    <a:pt x="796430" y="1587018"/>
                    <a:pt x="786417" y="1587018"/>
                  </a:cubicBezTo>
                  <a:lnTo>
                    <a:pt x="37755" y="1587018"/>
                  </a:lnTo>
                  <a:cubicBezTo>
                    <a:pt x="27742" y="1587018"/>
                    <a:pt x="18139" y="1583040"/>
                    <a:pt x="11058" y="1575960"/>
                  </a:cubicBezTo>
                  <a:cubicBezTo>
                    <a:pt x="3978" y="1568879"/>
                    <a:pt x="0" y="1559276"/>
                    <a:pt x="0" y="1549263"/>
                  </a:cubicBezTo>
                  <a:lnTo>
                    <a:pt x="0" y="37755"/>
                  </a:lnTo>
                  <a:cubicBezTo>
                    <a:pt x="0" y="27742"/>
                    <a:pt x="3978" y="18139"/>
                    <a:pt x="11058" y="11058"/>
                  </a:cubicBezTo>
                  <a:cubicBezTo>
                    <a:pt x="18139" y="3978"/>
                    <a:pt x="27742" y="0"/>
                    <a:pt x="37755" y="0"/>
                  </a:cubicBezTo>
                  <a:close/>
                </a:path>
              </a:pathLst>
            </a:custGeom>
            <a:blipFill>
              <a:blip r:embed="rId2"/>
              <a:stretch>
                <a:fillRect l="-22209" t="0" r="-22209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2250384" y="1443558"/>
            <a:ext cx="7071608" cy="2066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99"/>
              </a:lnSpc>
            </a:pPr>
            <a:r>
              <a:rPr lang="en-US" sz="74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</a:t>
            </a:r>
          </a:p>
          <a:p>
            <a:pPr algn="l">
              <a:lnSpc>
                <a:spcPts val="779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2115324" y="3959224"/>
            <a:ext cx="8089393" cy="5299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Ove</a:t>
            </a: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rall healthy growth in sales and profits, especially towards year-end.</a:t>
            </a:r>
          </a:p>
          <a:p>
            <a:pPr algn="l" marL="539748" indent="-269874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Focus on expanding sales in Central and South regions.</a:t>
            </a:r>
          </a:p>
          <a:p>
            <a:pPr algn="l" marL="539748" indent="-269874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Promote faster shipping options (Same Day).</a:t>
            </a:r>
          </a:p>
          <a:p>
            <a:pPr algn="l" marL="539748" indent="-269874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Target corporate and home office customers with tailored promotions.</a:t>
            </a:r>
          </a:p>
          <a:p>
            <a:pPr algn="l" marL="539748" indent="-269874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Optimize inventory based on top-performing categories and sub-categories.</a:t>
            </a:r>
          </a:p>
          <a:p>
            <a:pPr algn="l" marL="0" indent="0" lvl="0">
              <a:lnSpc>
                <a:spcPts val="424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8900" t="0" r="-890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184083">
            <a:off x="6266232" y="1272574"/>
            <a:ext cx="5755537" cy="6731622"/>
          </a:xfrm>
          <a:custGeom>
            <a:avLst/>
            <a:gdLst/>
            <a:ahLst/>
            <a:cxnLst/>
            <a:rect r="r" b="b" t="t" l="l"/>
            <a:pathLst>
              <a:path h="6731622" w="5755537">
                <a:moveTo>
                  <a:pt x="0" y="0"/>
                </a:moveTo>
                <a:lnTo>
                  <a:pt x="5755536" y="0"/>
                </a:lnTo>
                <a:lnTo>
                  <a:pt x="5755536" y="6731622"/>
                </a:lnTo>
                <a:lnTo>
                  <a:pt x="0" y="67316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053752" y="3424399"/>
            <a:ext cx="8166308" cy="1505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732"/>
              </a:lnSpc>
            </a:pPr>
            <a:r>
              <a:rPr lang="en-US" sz="1031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053752" y="4880974"/>
            <a:ext cx="5098154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 spc="64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FOR YOUR ATTENTION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3216994" y="5959509"/>
            <a:ext cx="3100763" cy="2632148"/>
            <a:chOff x="0" y="0"/>
            <a:chExt cx="4134351" cy="3509530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312410" y="0"/>
              <a:ext cx="3509530" cy="3509530"/>
              <a:chOff x="0" y="0"/>
              <a:chExt cx="1652976" cy="1652976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652976" cy="1652976"/>
              </a:xfrm>
              <a:custGeom>
                <a:avLst/>
                <a:gdLst/>
                <a:ahLst/>
                <a:cxnLst/>
                <a:rect r="r" b="b" t="t" l="l"/>
                <a:pathLst>
                  <a:path h="1652976" w="1652976">
                    <a:moveTo>
                      <a:pt x="82265" y="0"/>
                    </a:moveTo>
                    <a:lnTo>
                      <a:pt x="1570711" y="0"/>
                    </a:lnTo>
                    <a:cubicBezTo>
                      <a:pt x="1616145" y="0"/>
                      <a:pt x="1652976" y="36831"/>
                      <a:pt x="1652976" y="82265"/>
                    </a:cubicBezTo>
                    <a:lnTo>
                      <a:pt x="1652976" y="1570711"/>
                    </a:lnTo>
                    <a:cubicBezTo>
                      <a:pt x="1652976" y="1616145"/>
                      <a:pt x="1616145" y="1652976"/>
                      <a:pt x="1570711" y="1652976"/>
                    </a:cubicBezTo>
                    <a:lnTo>
                      <a:pt x="82265" y="1652976"/>
                    </a:lnTo>
                    <a:cubicBezTo>
                      <a:pt x="36831" y="1652976"/>
                      <a:pt x="0" y="1616145"/>
                      <a:pt x="0" y="1570711"/>
                    </a:cubicBezTo>
                    <a:lnTo>
                      <a:pt x="0" y="82265"/>
                    </a:lnTo>
                    <a:cubicBezTo>
                      <a:pt x="0" y="36831"/>
                      <a:pt x="36831" y="0"/>
                      <a:pt x="8226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gradFill>
                  <a:gsLst>
                    <a:gs pos="0">
                      <a:srgbClr val="B900BC">
                        <a:alpha val="100000"/>
                      </a:srgbClr>
                    </a:gs>
                    <a:gs pos="100000">
                      <a:srgbClr val="009C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38100"/>
                <a:ext cx="1652976" cy="169107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523044" y="204363"/>
              <a:ext cx="3088263" cy="3100804"/>
              <a:chOff x="0" y="0"/>
              <a:chExt cx="404756" cy="4064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404756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404756">
                    <a:moveTo>
                      <a:pt x="76878" y="0"/>
                    </a:moveTo>
                    <a:lnTo>
                      <a:pt x="327879" y="0"/>
                    </a:lnTo>
                    <a:cubicBezTo>
                      <a:pt x="370337" y="0"/>
                      <a:pt x="404756" y="34419"/>
                      <a:pt x="404756" y="76878"/>
                    </a:cubicBezTo>
                    <a:lnTo>
                      <a:pt x="404756" y="329522"/>
                    </a:lnTo>
                    <a:cubicBezTo>
                      <a:pt x="404756" y="371981"/>
                      <a:pt x="370337" y="406400"/>
                      <a:pt x="327879" y="406400"/>
                    </a:cubicBezTo>
                    <a:lnTo>
                      <a:pt x="76878" y="406400"/>
                    </a:lnTo>
                    <a:cubicBezTo>
                      <a:pt x="34419" y="406400"/>
                      <a:pt x="0" y="371981"/>
                      <a:pt x="0" y="329522"/>
                    </a:cubicBezTo>
                    <a:lnTo>
                      <a:pt x="0" y="76878"/>
                    </a:lnTo>
                    <a:cubicBezTo>
                      <a:pt x="0" y="34419"/>
                      <a:pt x="34419" y="0"/>
                      <a:pt x="76878" y="0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 l="-25351" t="0" r="-25351" b="0"/>
                </a:stretch>
              </a:blipFill>
            </p:spPr>
          </p:sp>
        </p:grpSp>
        <p:sp>
          <p:nvSpPr>
            <p:cNvPr name="TextBox 12" id="12"/>
            <p:cNvSpPr txBox="true"/>
            <p:nvPr/>
          </p:nvSpPr>
          <p:spPr>
            <a:xfrm rot="0">
              <a:off x="0" y="2707590"/>
              <a:ext cx="4134351" cy="4511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76"/>
                </a:lnSpc>
              </a:pPr>
              <a:r>
                <a:rPr lang="en-US" sz="2054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See You Next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184083">
            <a:off x="9690483" y="3011312"/>
            <a:ext cx="5755537" cy="6731622"/>
          </a:xfrm>
          <a:custGeom>
            <a:avLst/>
            <a:gdLst/>
            <a:ahLst/>
            <a:cxnLst/>
            <a:rect r="r" b="b" t="t" l="l"/>
            <a:pathLst>
              <a:path h="6731622" w="5755537">
                <a:moveTo>
                  <a:pt x="0" y="0"/>
                </a:moveTo>
                <a:lnTo>
                  <a:pt x="5755537" y="0"/>
                </a:lnTo>
                <a:lnTo>
                  <a:pt x="5755537" y="6731622"/>
                </a:lnTo>
                <a:lnTo>
                  <a:pt x="0" y="67316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291913" y="3848950"/>
            <a:ext cx="3060168" cy="3060168"/>
            <a:chOff x="0" y="0"/>
            <a:chExt cx="1652976" cy="165297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52976" cy="1652976"/>
            </a:xfrm>
            <a:custGeom>
              <a:avLst/>
              <a:gdLst/>
              <a:ahLst/>
              <a:cxnLst/>
              <a:rect r="r" b="b" t="t" l="l"/>
              <a:pathLst>
                <a:path h="1652976" w="1652976">
                  <a:moveTo>
                    <a:pt x="70759" y="0"/>
                  </a:moveTo>
                  <a:lnTo>
                    <a:pt x="1582218" y="0"/>
                  </a:lnTo>
                  <a:cubicBezTo>
                    <a:pt x="1621296" y="0"/>
                    <a:pt x="1652976" y="31680"/>
                    <a:pt x="1652976" y="70759"/>
                  </a:cubicBezTo>
                  <a:lnTo>
                    <a:pt x="1652976" y="1582218"/>
                  </a:lnTo>
                  <a:cubicBezTo>
                    <a:pt x="1652976" y="1621296"/>
                    <a:pt x="1621296" y="1652976"/>
                    <a:pt x="1582218" y="1652976"/>
                  </a:cubicBezTo>
                  <a:lnTo>
                    <a:pt x="70759" y="1652976"/>
                  </a:lnTo>
                  <a:cubicBezTo>
                    <a:pt x="31680" y="1652976"/>
                    <a:pt x="0" y="1621296"/>
                    <a:pt x="0" y="1582218"/>
                  </a:cubicBezTo>
                  <a:lnTo>
                    <a:pt x="0" y="70759"/>
                  </a:lnTo>
                  <a:cubicBezTo>
                    <a:pt x="0" y="31680"/>
                    <a:pt x="31680" y="0"/>
                    <a:pt x="7075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652976" cy="169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2978765" y="5597525"/>
            <a:ext cx="2843232" cy="2623185"/>
            <a:chOff x="0" y="0"/>
            <a:chExt cx="440491" cy="406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40491" cy="406400"/>
            </a:xfrm>
            <a:custGeom>
              <a:avLst/>
              <a:gdLst/>
              <a:ahLst/>
              <a:cxnLst/>
              <a:rect r="r" b="b" t="t" l="l"/>
              <a:pathLst>
                <a:path h="406400" w="440491">
                  <a:moveTo>
                    <a:pt x="62627" y="0"/>
                  </a:moveTo>
                  <a:lnTo>
                    <a:pt x="377864" y="0"/>
                  </a:lnTo>
                  <a:cubicBezTo>
                    <a:pt x="394474" y="0"/>
                    <a:pt x="410403" y="6598"/>
                    <a:pt x="422148" y="18343"/>
                  </a:cubicBezTo>
                  <a:cubicBezTo>
                    <a:pt x="433893" y="30088"/>
                    <a:pt x="440491" y="46018"/>
                    <a:pt x="440491" y="62627"/>
                  </a:cubicBezTo>
                  <a:lnTo>
                    <a:pt x="440491" y="343773"/>
                  </a:lnTo>
                  <a:cubicBezTo>
                    <a:pt x="440491" y="378361"/>
                    <a:pt x="412452" y="406400"/>
                    <a:pt x="377864" y="406400"/>
                  </a:cubicBezTo>
                  <a:lnTo>
                    <a:pt x="62627" y="406400"/>
                  </a:lnTo>
                  <a:cubicBezTo>
                    <a:pt x="28039" y="406400"/>
                    <a:pt x="0" y="378361"/>
                    <a:pt x="0" y="343773"/>
                  </a:cubicBezTo>
                  <a:lnTo>
                    <a:pt x="0" y="62627"/>
                  </a:lnTo>
                  <a:cubicBezTo>
                    <a:pt x="0" y="28039"/>
                    <a:pt x="28039" y="0"/>
                    <a:pt x="62627" y="0"/>
                  </a:cubicBezTo>
                  <a:close/>
                </a:path>
              </a:pathLst>
            </a:custGeom>
            <a:blipFill>
              <a:blip r:embed="rId3"/>
              <a:stretch>
                <a:fillRect l="-18468" t="0" r="-18468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2479556" y="2520315"/>
            <a:ext cx="2843232" cy="2623185"/>
            <a:chOff x="0" y="0"/>
            <a:chExt cx="440491" cy="4064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40491" cy="406400"/>
            </a:xfrm>
            <a:custGeom>
              <a:avLst/>
              <a:gdLst/>
              <a:ahLst/>
              <a:cxnLst/>
              <a:rect r="r" b="b" t="t" l="l"/>
              <a:pathLst>
                <a:path h="406400" w="440491">
                  <a:moveTo>
                    <a:pt x="62627" y="0"/>
                  </a:moveTo>
                  <a:lnTo>
                    <a:pt x="377864" y="0"/>
                  </a:lnTo>
                  <a:cubicBezTo>
                    <a:pt x="394474" y="0"/>
                    <a:pt x="410403" y="6598"/>
                    <a:pt x="422148" y="18343"/>
                  </a:cubicBezTo>
                  <a:cubicBezTo>
                    <a:pt x="433893" y="30088"/>
                    <a:pt x="440491" y="46018"/>
                    <a:pt x="440491" y="62627"/>
                  </a:cubicBezTo>
                  <a:lnTo>
                    <a:pt x="440491" y="343773"/>
                  </a:lnTo>
                  <a:cubicBezTo>
                    <a:pt x="440491" y="378361"/>
                    <a:pt x="412452" y="406400"/>
                    <a:pt x="377864" y="406400"/>
                  </a:cubicBezTo>
                  <a:lnTo>
                    <a:pt x="62627" y="406400"/>
                  </a:lnTo>
                  <a:cubicBezTo>
                    <a:pt x="28039" y="406400"/>
                    <a:pt x="0" y="378361"/>
                    <a:pt x="0" y="343773"/>
                  </a:cubicBezTo>
                  <a:lnTo>
                    <a:pt x="0" y="62627"/>
                  </a:lnTo>
                  <a:cubicBezTo>
                    <a:pt x="0" y="28039"/>
                    <a:pt x="28039" y="0"/>
                    <a:pt x="62627" y="0"/>
                  </a:cubicBezTo>
                  <a:close/>
                </a:path>
              </a:pathLst>
            </a:custGeom>
            <a:blipFill>
              <a:blip r:embed="rId4"/>
              <a:stretch>
                <a:fillRect l="-26406" t="0" r="-26406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28700" y="799000"/>
            <a:ext cx="6098280" cy="1438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75"/>
              </a:lnSpc>
            </a:pPr>
            <a:r>
              <a:rPr lang="en-US" sz="9396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OBJECTIVE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636471" y="3621546"/>
            <a:ext cx="9243818" cy="3287572"/>
            <a:chOff x="0" y="0"/>
            <a:chExt cx="12325090" cy="438343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123825"/>
              <a:ext cx="12068317" cy="13345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39748" indent="-269874" lvl="1">
                <a:lnSpc>
                  <a:spcPts val="4249"/>
                </a:lnSpc>
                <a:buFont typeface="Arial"/>
                <a:buChar char="•"/>
              </a:pPr>
              <a:r>
                <a:rPr lang="en-US" sz="2499">
                  <a:solidFill>
                    <a:srgbClr val="FFFFFF">
                      <a:alpha val="80000"/>
                    </a:srgbClr>
                  </a:solidFill>
                  <a:latin typeface="Open Sans"/>
                  <a:ea typeface="Open Sans"/>
                  <a:cs typeface="Open Sans"/>
                  <a:sym typeface="Open Sans"/>
                </a:rPr>
                <a:t>C</a:t>
              </a:r>
              <a:r>
                <a:rPr lang="en-US" sz="2499" strike="noStrike" u="none">
                  <a:solidFill>
                    <a:srgbClr val="FFFFFF">
                      <a:alpha val="80000"/>
                    </a:srgbClr>
                  </a:solidFill>
                  <a:latin typeface="Open Sans"/>
                  <a:ea typeface="Open Sans"/>
                  <a:cs typeface="Open Sans"/>
                  <a:sym typeface="Open Sans"/>
                </a:rPr>
                <a:t>reating an interactive dashboard for business stakeholders.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421341"/>
              <a:ext cx="12068317" cy="6233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39748" indent="-269874" lvl="1">
                <a:lnSpc>
                  <a:spcPts val="4249"/>
                </a:lnSpc>
                <a:buFont typeface="Arial"/>
                <a:buChar char="•"/>
              </a:pPr>
              <a:r>
                <a:rPr lang="en-US" sz="2499">
                  <a:solidFill>
                    <a:srgbClr val="FFFFFF">
                      <a:alpha val="80000"/>
                    </a:srgbClr>
                  </a:solidFill>
                  <a:latin typeface="Open Sans"/>
                  <a:ea typeface="Open Sans"/>
                  <a:cs typeface="Open Sans"/>
                  <a:sym typeface="Open Sans"/>
                </a:rPr>
                <a:t>Visualize and analyze Sales, Profit, and other KPIs.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3048870"/>
              <a:ext cx="12325090" cy="13345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39748" indent="-269874" lvl="1">
                <a:lnSpc>
                  <a:spcPts val="4249"/>
                </a:lnSpc>
                <a:buFont typeface="Arial"/>
                <a:buChar char="•"/>
              </a:pPr>
              <a:r>
                <a:rPr lang="en-US" sz="2499">
                  <a:solidFill>
                    <a:srgbClr val="FFFFFF">
                      <a:alpha val="80000"/>
                    </a:srgbClr>
                  </a:solidFill>
                  <a:latin typeface="Open Sans"/>
                  <a:ea typeface="Open Sans"/>
                  <a:cs typeface="Open Sans"/>
                  <a:sym typeface="Open Sans"/>
                </a:rPr>
                <a:t>To provide business insights to support data-driven decisions.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1184083">
            <a:off x="4621206" y="3563465"/>
            <a:ext cx="5755537" cy="6731622"/>
          </a:xfrm>
          <a:custGeom>
            <a:avLst/>
            <a:gdLst/>
            <a:ahLst/>
            <a:cxnLst/>
            <a:rect r="r" b="b" t="t" l="l"/>
            <a:pathLst>
              <a:path h="6731622" w="5755537">
                <a:moveTo>
                  <a:pt x="5755536" y="6731622"/>
                </a:moveTo>
                <a:lnTo>
                  <a:pt x="0" y="6731622"/>
                </a:lnTo>
                <a:lnTo>
                  <a:pt x="0" y="0"/>
                </a:lnTo>
                <a:lnTo>
                  <a:pt x="5755536" y="0"/>
                </a:lnTo>
                <a:lnTo>
                  <a:pt x="5755536" y="6731622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703750" y="2149062"/>
            <a:ext cx="6378824" cy="2848756"/>
            <a:chOff x="0" y="0"/>
            <a:chExt cx="1100078" cy="4912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00078" cy="491290"/>
            </a:xfrm>
            <a:custGeom>
              <a:avLst/>
              <a:gdLst/>
              <a:ahLst/>
              <a:cxnLst/>
              <a:rect r="r" b="b" t="t" l="l"/>
              <a:pathLst>
                <a:path h="491290" w="1100078">
                  <a:moveTo>
                    <a:pt x="27915" y="0"/>
                  </a:moveTo>
                  <a:lnTo>
                    <a:pt x="1072163" y="0"/>
                  </a:lnTo>
                  <a:cubicBezTo>
                    <a:pt x="1087580" y="0"/>
                    <a:pt x="1100078" y="12498"/>
                    <a:pt x="1100078" y="27915"/>
                  </a:cubicBezTo>
                  <a:lnTo>
                    <a:pt x="1100078" y="463375"/>
                  </a:lnTo>
                  <a:cubicBezTo>
                    <a:pt x="1100078" y="478792"/>
                    <a:pt x="1087580" y="491290"/>
                    <a:pt x="1072163" y="491290"/>
                  </a:cubicBezTo>
                  <a:lnTo>
                    <a:pt x="27915" y="491290"/>
                  </a:lnTo>
                  <a:cubicBezTo>
                    <a:pt x="12498" y="491290"/>
                    <a:pt x="0" y="478792"/>
                    <a:pt x="0" y="463375"/>
                  </a:cubicBezTo>
                  <a:lnTo>
                    <a:pt x="0" y="27915"/>
                  </a:lnTo>
                  <a:cubicBezTo>
                    <a:pt x="0" y="12498"/>
                    <a:pt x="12498" y="0"/>
                    <a:pt x="27915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24732" r="0" b="-24732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728169" y="4386109"/>
            <a:ext cx="2749078" cy="2749078"/>
            <a:chOff x="0" y="0"/>
            <a:chExt cx="1652976" cy="165297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52976" cy="1652976"/>
            </a:xfrm>
            <a:custGeom>
              <a:avLst/>
              <a:gdLst/>
              <a:ahLst/>
              <a:cxnLst/>
              <a:rect r="r" b="b" t="t" l="l"/>
              <a:pathLst>
                <a:path h="1652976" w="1652976">
                  <a:moveTo>
                    <a:pt x="78766" y="0"/>
                  </a:moveTo>
                  <a:lnTo>
                    <a:pt x="1574210" y="0"/>
                  </a:lnTo>
                  <a:cubicBezTo>
                    <a:pt x="1617712" y="0"/>
                    <a:pt x="1652976" y="35265"/>
                    <a:pt x="1652976" y="78766"/>
                  </a:cubicBezTo>
                  <a:lnTo>
                    <a:pt x="1652976" y="1574210"/>
                  </a:lnTo>
                  <a:cubicBezTo>
                    <a:pt x="1652976" y="1617712"/>
                    <a:pt x="1617712" y="1652976"/>
                    <a:pt x="1574210" y="1652976"/>
                  </a:cubicBezTo>
                  <a:lnTo>
                    <a:pt x="78766" y="1652976"/>
                  </a:lnTo>
                  <a:cubicBezTo>
                    <a:pt x="35265" y="1652976"/>
                    <a:pt x="0" y="1617712"/>
                    <a:pt x="0" y="1574210"/>
                  </a:cubicBezTo>
                  <a:lnTo>
                    <a:pt x="0" y="78766"/>
                  </a:lnTo>
                  <a:cubicBezTo>
                    <a:pt x="0" y="35265"/>
                    <a:pt x="35265" y="0"/>
                    <a:pt x="7876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652976" cy="169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472150" y="846963"/>
            <a:ext cx="6101700" cy="1942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Dashboard Overview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3893162" y="4546190"/>
            <a:ext cx="2419092" cy="2428916"/>
            <a:chOff x="0" y="0"/>
            <a:chExt cx="404756" cy="4064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4756" cy="406400"/>
            </a:xfrm>
            <a:custGeom>
              <a:avLst/>
              <a:gdLst/>
              <a:ahLst/>
              <a:cxnLst/>
              <a:rect r="r" b="b" t="t" l="l"/>
              <a:pathLst>
                <a:path h="406400" w="404756">
                  <a:moveTo>
                    <a:pt x="73608" y="0"/>
                  </a:moveTo>
                  <a:lnTo>
                    <a:pt x="331148" y="0"/>
                  </a:lnTo>
                  <a:cubicBezTo>
                    <a:pt x="350671" y="0"/>
                    <a:pt x="369393" y="7755"/>
                    <a:pt x="383197" y="21559"/>
                  </a:cubicBezTo>
                  <a:cubicBezTo>
                    <a:pt x="397001" y="35363"/>
                    <a:pt x="404756" y="54086"/>
                    <a:pt x="404756" y="73608"/>
                  </a:cubicBezTo>
                  <a:lnTo>
                    <a:pt x="404756" y="332792"/>
                  </a:lnTo>
                  <a:cubicBezTo>
                    <a:pt x="404756" y="352314"/>
                    <a:pt x="397001" y="371037"/>
                    <a:pt x="383197" y="384841"/>
                  </a:cubicBezTo>
                  <a:cubicBezTo>
                    <a:pt x="369393" y="398645"/>
                    <a:pt x="350671" y="406400"/>
                    <a:pt x="331148" y="406400"/>
                  </a:cubicBezTo>
                  <a:lnTo>
                    <a:pt x="73608" y="406400"/>
                  </a:lnTo>
                  <a:cubicBezTo>
                    <a:pt x="54086" y="406400"/>
                    <a:pt x="35363" y="398645"/>
                    <a:pt x="21559" y="384841"/>
                  </a:cubicBezTo>
                  <a:cubicBezTo>
                    <a:pt x="7755" y="371037"/>
                    <a:pt x="0" y="352314"/>
                    <a:pt x="0" y="332792"/>
                  </a:cubicBezTo>
                  <a:lnTo>
                    <a:pt x="0" y="73608"/>
                  </a:lnTo>
                  <a:cubicBezTo>
                    <a:pt x="0" y="54086"/>
                    <a:pt x="7755" y="35363"/>
                    <a:pt x="21559" y="21559"/>
                  </a:cubicBezTo>
                  <a:cubicBezTo>
                    <a:pt x="35363" y="7755"/>
                    <a:pt x="54086" y="0"/>
                    <a:pt x="73608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24743" r="0" b="-24743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282979" y="3742679"/>
            <a:ext cx="8507190" cy="4232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8" indent="-269874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This dashb</a:t>
            </a: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oard visualizes e-commerce sales data across categories, regions, and segments.</a:t>
            </a:r>
          </a:p>
          <a:p>
            <a:pPr algn="just" marL="539748" indent="-269874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Key metrics include Sales, Profit, Orders, Profit Margin, Average Order Value, and Average Shipping Days.</a:t>
            </a:r>
          </a:p>
          <a:p>
            <a:pPr algn="just" marL="539748" indent="-269874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Interactive filters allow analysis by Category and Region.</a:t>
            </a:r>
          </a:p>
          <a:p>
            <a:pPr algn="just" marL="0" indent="0" lvl="0">
              <a:lnSpc>
                <a:spcPts val="424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184083">
            <a:off x="1691341" y="-1403373"/>
            <a:ext cx="5755537" cy="6731622"/>
          </a:xfrm>
          <a:custGeom>
            <a:avLst/>
            <a:gdLst/>
            <a:ahLst/>
            <a:cxnLst/>
            <a:rect r="r" b="b" t="t" l="l"/>
            <a:pathLst>
              <a:path h="6731622" w="5755537">
                <a:moveTo>
                  <a:pt x="0" y="0"/>
                </a:moveTo>
                <a:lnTo>
                  <a:pt x="5755537" y="0"/>
                </a:lnTo>
                <a:lnTo>
                  <a:pt x="5755537" y="6731622"/>
                </a:lnTo>
                <a:lnTo>
                  <a:pt x="0" y="67316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731049" y="1900287"/>
            <a:ext cx="5946401" cy="1018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Key Metrics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1170703" y="800182"/>
            <a:ext cx="11020481" cy="3171125"/>
            <a:chOff x="0" y="0"/>
            <a:chExt cx="1707361" cy="4912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707361" cy="491290"/>
            </a:xfrm>
            <a:custGeom>
              <a:avLst/>
              <a:gdLst/>
              <a:ahLst/>
              <a:cxnLst/>
              <a:rect r="r" b="b" t="t" l="l"/>
              <a:pathLst>
                <a:path h="491290" w="1707361">
                  <a:moveTo>
                    <a:pt x="16158" y="0"/>
                  </a:moveTo>
                  <a:lnTo>
                    <a:pt x="1691203" y="0"/>
                  </a:lnTo>
                  <a:cubicBezTo>
                    <a:pt x="1695489" y="0"/>
                    <a:pt x="1699598" y="1702"/>
                    <a:pt x="1702628" y="4732"/>
                  </a:cubicBezTo>
                  <a:cubicBezTo>
                    <a:pt x="1705659" y="7763"/>
                    <a:pt x="1707361" y="11872"/>
                    <a:pt x="1707361" y="16158"/>
                  </a:cubicBezTo>
                  <a:lnTo>
                    <a:pt x="1707361" y="475133"/>
                  </a:lnTo>
                  <a:cubicBezTo>
                    <a:pt x="1707361" y="479418"/>
                    <a:pt x="1705659" y="483528"/>
                    <a:pt x="1702628" y="486558"/>
                  </a:cubicBezTo>
                  <a:cubicBezTo>
                    <a:pt x="1699598" y="489588"/>
                    <a:pt x="1695489" y="491290"/>
                    <a:pt x="1691203" y="491290"/>
                  </a:cubicBezTo>
                  <a:lnTo>
                    <a:pt x="16158" y="491290"/>
                  </a:lnTo>
                  <a:cubicBezTo>
                    <a:pt x="11872" y="491290"/>
                    <a:pt x="7763" y="489588"/>
                    <a:pt x="4732" y="486558"/>
                  </a:cubicBezTo>
                  <a:cubicBezTo>
                    <a:pt x="1702" y="483528"/>
                    <a:pt x="0" y="479418"/>
                    <a:pt x="0" y="475133"/>
                  </a:cubicBezTo>
                  <a:lnTo>
                    <a:pt x="0" y="16158"/>
                  </a:lnTo>
                  <a:cubicBezTo>
                    <a:pt x="0" y="11872"/>
                    <a:pt x="1702" y="7763"/>
                    <a:pt x="4732" y="4732"/>
                  </a:cubicBezTo>
                  <a:cubicBezTo>
                    <a:pt x="7763" y="1702"/>
                    <a:pt x="11872" y="0"/>
                    <a:pt x="16158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52737" r="0" b="-52737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868271" y="3971307"/>
            <a:ext cx="389240" cy="38924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498552" y="3923682"/>
            <a:ext cx="6442865" cy="414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Key Performance Indicators (KPI’s)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31049" y="4820439"/>
            <a:ext cx="7375641" cy="3698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T</a:t>
            </a: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otal Sales: $2.30M</a:t>
            </a:r>
          </a:p>
          <a:p>
            <a:pPr algn="l" marL="539748" indent="-269874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Total Profit: $286.40K</a:t>
            </a:r>
          </a:p>
          <a:p>
            <a:pPr algn="l" marL="539748" indent="-269874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Profit Margin: 12.47%</a:t>
            </a:r>
          </a:p>
          <a:p>
            <a:pPr algn="l" marL="539748" indent="-269874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Total Orders: 5009</a:t>
            </a:r>
          </a:p>
          <a:p>
            <a:pPr algn="l" marL="539748" indent="-269874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Average Order Value: $458.61</a:t>
            </a:r>
          </a:p>
          <a:p>
            <a:pPr algn="l" marL="539748" indent="-269874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Average Shipping Days: 3.96</a:t>
            </a:r>
          </a:p>
          <a:p>
            <a:pPr algn="l" marL="0" indent="0" lvl="0">
              <a:lnSpc>
                <a:spcPts val="424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41394" y="717648"/>
            <a:ext cx="6856090" cy="1942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Dashboard Features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1272898" y="2365952"/>
            <a:ext cx="4834841" cy="8423951"/>
            <a:chOff x="0" y="0"/>
            <a:chExt cx="726717" cy="12661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26717" cy="1266190"/>
            </a:xfrm>
            <a:custGeom>
              <a:avLst/>
              <a:gdLst/>
              <a:ahLst/>
              <a:cxnLst/>
              <a:rect r="r" b="b" t="t" l="l"/>
              <a:pathLst>
                <a:path h="1266190" w="726717">
                  <a:moveTo>
                    <a:pt x="36829" y="0"/>
                  </a:moveTo>
                  <a:lnTo>
                    <a:pt x="689887" y="0"/>
                  </a:lnTo>
                  <a:cubicBezTo>
                    <a:pt x="699655" y="0"/>
                    <a:pt x="709023" y="3880"/>
                    <a:pt x="715930" y="10787"/>
                  </a:cubicBezTo>
                  <a:cubicBezTo>
                    <a:pt x="722837" y="17694"/>
                    <a:pt x="726717" y="27062"/>
                    <a:pt x="726717" y="36829"/>
                  </a:cubicBezTo>
                  <a:lnTo>
                    <a:pt x="726717" y="1229361"/>
                  </a:lnTo>
                  <a:cubicBezTo>
                    <a:pt x="726717" y="1249701"/>
                    <a:pt x="710228" y="1266190"/>
                    <a:pt x="689887" y="1266190"/>
                  </a:cubicBezTo>
                  <a:lnTo>
                    <a:pt x="36829" y="1266190"/>
                  </a:lnTo>
                  <a:cubicBezTo>
                    <a:pt x="16489" y="1266190"/>
                    <a:pt x="0" y="1249701"/>
                    <a:pt x="0" y="1229361"/>
                  </a:cubicBezTo>
                  <a:lnTo>
                    <a:pt x="0" y="36829"/>
                  </a:lnTo>
                  <a:cubicBezTo>
                    <a:pt x="0" y="16489"/>
                    <a:pt x="16489" y="0"/>
                    <a:pt x="36829" y="0"/>
                  </a:cubicBezTo>
                  <a:close/>
                </a:path>
              </a:pathLst>
            </a:custGeom>
            <a:blipFill>
              <a:blip r:embed="rId2"/>
              <a:stretch>
                <a:fillRect l="-8041" t="0" r="-8041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1184083">
            <a:off x="11564967" y="-3218375"/>
            <a:ext cx="5755537" cy="6731622"/>
          </a:xfrm>
          <a:custGeom>
            <a:avLst/>
            <a:gdLst/>
            <a:ahLst/>
            <a:cxnLst/>
            <a:rect r="r" b="b" t="t" l="l"/>
            <a:pathLst>
              <a:path h="6731622" w="5755537">
                <a:moveTo>
                  <a:pt x="0" y="0"/>
                </a:moveTo>
                <a:lnTo>
                  <a:pt x="5755536" y="0"/>
                </a:lnTo>
                <a:lnTo>
                  <a:pt x="5755536" y="6731622"/>
                </a:lnTo>
                <a:lnTo>
                  <a:pt x="0" y="67316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55989" y="3339675"/>
            <a:ext cx="11578449" cy="498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T</a:t>
            </a:r>
            <a:r>
              <a:rPr lang="en-US" b="true" sz="2499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ime S</a:t>
            </a:r>
            <a:r>
              <a:rPr lang="en-US" b="true" sz="2499" strike="noStrike" u="none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eries Analysis:</a:t>
            </a: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 Monthly Sales &amp; Profit trends.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55989" y="4070358"/>
            <a:ext cx="11578449" cy="498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4249"/>
              </a:lnSpc>
              <a:buFont typeface="Arial"/>
              <a:buChar char="•"/>
            </a:pPr>
            <a:r>
              <a:rPr lang="en-US" b="true" sz="2499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Sl</a:t>
            </a:r>
            <a:r>
              <a:rPr lang="en-US" b="true" sz="2499" strike="noStrike" u="none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icers/Filters:</a:t>
            </a: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 By Category, Region.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55989" y="5534637"/>
            <a:ext cx="11578449" cy="498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4249"/>
              </a:lnSpc>
              <a:buFont typeface="Arial"/>
              <a:buChar char="•"/>
            </a:pPr>
            <a:r>
              <a:rPr lang="en-US" b="true" sz="2499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Pie/Bar Cha</a:t>
            </a:r>
            <a:r>
              <a:rPr lang="en-US" b="true" sz="2499" strike="noStrike" u="none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rts: </a:t>
            </a: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Segment-wise, Regional Sales distribution.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55989" y="4802498"/>
            <a:ext cx="11578449" cy="498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4249"/>
              </a:lnSpc>
              <a:buFont typeface="Arial"/>
              <a:buChar char="•"/>
            </a:pPr>
            <a:r>
              <a:rPr lang="en-US" b="true" sz="2499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</a:t>
            </a:r>
            <a:r>
              <a:rPr lang="en-US" b="true" sz="2499" strike="noStrike" u="none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ards:</a:t>
            </a: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 KPIs for quick summary.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55989" y="6266777"/>
            <a:ext cx="11578449" cy="498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4249"/>
              </a:lnSpc>
              <a:buFont typeface="Arial"/>
              <a:buChar char="•"/>
            </a:pPr>
            <a:r>
              <a:rPr lang="en-US" b="true" sz="2499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Consistent Color Theme:</a:t>
            </a:r>
            <a:r>
              <a:rPr lang="en-US" sz="2499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 P</a:t>
            </a: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rofessional and clean layout.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55989" y="6998917"/>
            <a:ext cx="11578449" cy="498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4249"/>
              </a:lnSpc>
              <a:buFont typeface="Arial"/>
              <a:buChar char="•"/>
            </a:pPr>
            <a:r>
              <a:rPr lang="en-US" b="true" sz="2499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Navigation S</a:t>
            </a:r>
            <a:r>
              <a:rPr lang="en-US" b="true" sz="2499" strike="noStrike" u="none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implicity:</a:t>
            </a: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 Easy to explore key metrics.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67191" y="2863722"/>
            <a:ext cx="10891182" cy="1942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Sales and Profit Trends ( by Month )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1184083">
            <a:off x="6921658" y="6179923"/>
            <a:ext cx="5755537" cy="6731622"/>
          </a:xfrm>
          <a:custGeom>
            <a:avLst/>
            <a:gdLst/>
            <a:ahLst/>
            <a:cxnLst/>
            <a:rect r="r" b="b" t="t" l="l"/>
            <a:pathLst>
              <a:path h="6731622" w="5755537">
                <a:moveTo>
                  <a:pt x="0" y="0"/>
                </a:moveTo>
                <a:lnTo>
                  <a:pt x="5755536" y="0"/>
                </a:lnTo>
                <a:lnTo>
                  <a:pt x="5755536" y="6731622"/>
                </a:lnTo>
                <a:lnTo>
                  <a:pt x="0" y="673162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893939" y="521868"/>
            <a:ext cx="19702870" cy="1694529"/>
            <a:chOff x="0" y="0"/>
            <a:chExt cx="3052490" cy="26252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052490" cy="262527"/>
            </a:xfrm>
            <a:custGeom>
              <a:avLst/>
              <a:gdLst/>
              <a:ahLst/>
              <a:cxnLst/>
              <a:rect r="r" b="b" t="t" l="l"/>
              <a:pathLst>
                <a:path h="262527" w="3052490">
                  <a:moveTo>
                    <a:pt x="9037" y="0"/>
                  </a:moveTo>
                  <a:lnTo>
                    <a:pt x="3043453" y="0"/>
                  </a:lnTo>
                  <a:cubicBezTo>
                    <a:pt x="3048444" y="0"/>
                    <a:pt x="3052490" y="4046"/>
                    <a:pt x="3052490" y="9037"/>
                  </a:cubicBezTo>
                  <a:lnTo>
                    <a:pt x="3052490" y="253489"/>
                  </a:lnTo>
                  <a:cubicBezTo>
                    <a:pt x="3052490" y="258481"/>
                    <a:pt x="3048444" y="262527"/>
                    <a:pt x="3043453" y="262527"/>
                  </a:cubicBezTo>
                  <a:lnTo>
                    <a:pt x="9037" y="262527"/>
                  </a:lnTo>
                  <a:cubicBezTo>
                    <a:pt x="4046" y="262527"/>
                    <a:pt x="0" y="258481"/>
                    <a:pt x="0" y="253489"/>
                  </a:cubicBezTo>
                  <a:lnTo>
                    <a:pt x="0" y="9037"/>
                  </a:lnTo>
                  <a:cubicBezTo>
                    <a:pt x="0" y="4046"/>
                    <a:pt x="4046" y="0"/>
                    <a:pt x="9037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386025" r="0" b="-386025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567191" y="5406262"/>
            <a:ext cx="12026600" cy="4293383"/>
            <a:chOff x="0" y="0"/>
            <a:chExt cx="16035466" cy="5724511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16035466" cy="5724511"/>
              <a:chOff x="0" y="0"/>
              <a:chExt cx="6496273" cy="2319108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496273" cy="2319108"/>
              </a:xfrm>
              <a:custGeom>
                <a:avLst/>
                <a:gdLst/>
                <a:ahLst/>
                <a:cxnLst/>
                <a:rect r="r" b="b" t="t" l="l"/>
                <a:pathLst>
                  <a:path h="2319108" w="6496273">
                    <a:moveTo>
                      <a:pt x="18005" y="0"/>
                    </a:moveTo>
                    <a:lnTo>
                      <a:pt x="6478268" y="0"/>
                    </a:lnTo>
                    <a:cubicBezTo>
                      <a:pt x="6488212" y="0"/>
                      <a:pt x="6496273" y="8061"/>
                      <a:pt x="6496273" y="18005"/>
                    </a:cubicBezTo>
                    <a:lnTo>
                      <a:pt x="6496273" y="2301104"/>
                    </a:lnTo>
                    <a:cubicBezTo>
                      <a:pt x="6496273" y="2311047"/>
                      <a:pt x="6488212" y="2319108"/>
                      <a:pt x="6478268" y="2319108"/>
                    </a:cubicBezTo>
                    <a:lnTo>
                      <a:pt x="18005" y="2319108"/>
                    </a:lnTo>
                    <a:cubicBezTo>
                      <a:pt x="8061" y="2319108"/>
                      <a:pt x="0" y="2311047"/>
                      <a:pt x="0" y="2301104"/>
                    </a:cubicBezTo>
                    <a:lnTo>
                      <a:pt x="0" y="18005"/>
                    </a:lnTo>
                    <a:cubicBezTo>
                      <a:pt x="0" y="8061"/>
                      <a:pt x="8061" y="0"/>
                      <a:pt x="1800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19050" cap="rnd">
                <a:gradFill>
                  <a:gsLst>
                    <a:gs pos="0">
                      <a:srgbClr val="B900BC">
                        <a:alpha val="100000"/>
                      </a:srgbClr>
                    </a:gs>
                    <a:gs pos="100000">
                      <a:srgbClr val="009CFF">
                        <a:alpha val="100000"/>
                      </a:srgbClr>
                    </a:gs>
                  </a:gsLst>
                  <a:lin ang="0"/>
                </a:gradFill>
                <a:prstDash val="solid"/>
                <a:round/>
              </a:ln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38100"/>
                <a:ext cx="6496273" cy="23572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809256" y="336014"/>
              <a:ext cx="14559994" cy="49096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539749" indent="-269875" lvl="1">
                <a:lnSpc>
                  <a:spcPts val="4249"/>
                </a:lnSpc>
                <a:buFont typeface="Arial"/>
                <a:buChar char="•"/>
              </a:pPr>
              <a:r>
                <a:rPr lang="en-US" sz="24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Sales and profits have seasonal patterns, peaking towards the end of the year (November, December).</a:t>
              </a:r>
            </a:p>
            <a:p>
              <a:pPr algn="just" marL="539749" indent="-269875" lvl="1">
                <a:lnSpc>
                  <a:spcPts val="4249"/>
                </a:lnSpc>
                <a:buFont typeface="Arial"/>
                <a:buChar char="•"/>
              </a:pPr>
              <a:r>
                <a:rPr lang="en-US" sz="24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2017 shows the highest monthly performance compared to earlier years.</a:t>
              </a:r>
            </a:p>
            <a:p>
              <a:pPr algn="just" marL="539749" indent="-269875" lvl="1">
                <a:lnSpc>
                  <a:spcPts val="4249"/>
                </a:lnSpc>
                <a:buFont typeface="Arial"/>
                <a:buChar char="•"/>
              </a:pPr>
              <a:r>
                <a:rPr lang="en-US" sz="2499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Dip in mid-year (May–August), followed by strong year-end recovery.</a:t>
              </a:r>
            </a:p>
            <a:p>
              <a:pPr algn="just">
                <a:lnSpc>
                  <a:spcPts val="4249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80152" y="489890"/>
            <a:ext cx="8018338" cy="3790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Sales by Category &amp; </a:t>
            </a:r>
          </a:p>
          <a:p>
            <a:pPr algn="l">
              <a:lnSpc>
                <a:spcPts val="727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Sub-Category</a:t>
            </a:r>
          </a:p>
          <a:p>
            <a:pPr algn="l">
              <a:lnSpc>
                <a:spcPts val="7279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8413355" y="-1072128"/>
            <a:ext cx="11357123" cy="5778486"/>
            <a:chOff x="0" y="0"/>
            <a:chExt cx="6134649" cy="312129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134649" cy="3121299"/>
            </a:xfrm>
            <a:custGeom>
              <a:avLst/>
              <a:gdLst/>
              <a:ahLst/>
              <a:cxnLst/>
              <a:rect r="r" b="b" t="t" l="l"/>
              <a:pathLst>
                <a:path h="3121299" w="6134649">
                  <a:moveTo>
                    <a:pt x="19066" y="0"/>
                  </a:moveTo>
                  <a:lnTo>
                    <a:pt x="6115583" y="0"/>
                  </a:lnTo>
                  <a:cubicBezTo>
                    <a:pt x="6126113" y="0"/>
                    <a:pt x="6134649" y="8536"/>
                    <a:pt x="6134649" y="19066"/>
                  </a:cubicBezTo>
                  <a:lnTo>
                    <a:pt x="6134649" y="3102234"/>
                  </a:lnTo>
                  <a:cubicBezTo>
                    <a:pt x="6134649" y="3107290"/>
                    <a:pt x="6132640" y="3112140"/>
                    <a:pt x="6129065" y="3115715"/>
                  </a:cubicBezTo>
                  <a:cubicBezTo>
                    <a:pt x="6125489" y="3119291"/>
                    <a:pt x="6120640" y="3121299"/>
                    <a:pt x="6115583" y="3121299"/>
                  </a:cubicBezTo>
                  <a:lnTo>
                    <a:pt x="19066" y="3121299"/>
                  </a:lnTo>
                  <a:cubicBezTo>
                    <a:pt x="8536" y="3121299"/>
                    <a:pt x="0" y="3112763"/>
                    <a:pt x="0" y="3102234"/>
                  </a:cubicBezTo>
                  <a:lnTo>
                    <a:pt x="0" y="19066"/>
                  </a:lnTo>
                  <a:cubicBezTo>
                    <a:pt x="0" y="8536"/>
                    <a:pt x="8536" y="0"/>
                    <a:pt x="1906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6134649" cy="31593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835917" y="-304125"/>
            <a:ext cx="4565789" cy="4584330"/>
            <a:chOff x="0" y="0"/>
            <a:chExt cx="404756" cy="406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04756" cy="406400"/>
            </a:xfrm>
            <a:custGeom>
              <a:avLst/>
              <a:gdLst/>
              <a:ahLst/>
              <a:cxnLst/>
              <a:rect r="r" b="b" t="t" l="l"/>
              <a:pathLst>
                <a:path h="406400" w="404756">
                  <a:moveTo>
                    <a:pt x="39000" y="0"/>
                  </a:moveTo>
                  <a:lnTo>
                    <a:pt x="365757" y="0"/>
                  </a:lnTo>
                  <a:cubicBezTo>
                    <a:pt x="376100" y="0"/>
                    <a:pt x="386020" y="4109"/>
                    <a:pt x="393334" y="11423"/>
                  </a:cubicBezTo>
                  <a:cubicBezTo>
                    <a:pt x="400647" y="18737"/>
                    <a:pt x="404756" y="28656"/>
                    <a:pt x="404756" y="39000"/>
                  </a:cubicBezTo>
                  <a:lnTo>
                    <a:pt x="404756" y="367400"/>
                  </a:lnTo>
                  <a:cubicBezTo>
                    <a:pt x="404756" y="377744"/>
                    <a:pt x="400647" y="387663"/>
                    <a:pt x="393334" y="394977"/>
                  </a:cubicBezTo>
                  <a:cubicBezTo>
                    <a:pt x="386020" y="402291"/>
                    <a:pt x="376100" y="406400"/>
                    <a:pt x="365757" y="406400"/>
                  </a:cubicBezTo>
                  <a:lnTo>
                    <a:pt x="39000" y="406400"/>
                  </a:lnTo>
                  <a:cubicBezTo>
                    <a:pt x="28656" y="406400"/>
                    <a:pt x="18737" y="402291"/>
                    <a:pt x="11423" y="394977"/>
                  </a:cubicBezTo>
                  <a:cubicBezTo>
                    <a:pt x="4109" y="387663"/>
                    <a:pt x="0" y="377744"/>
                    <a:pt x="0" y="367400"/>
                  </a:cubicBezTo>
                  <a:lnTo>
                    <a:pt x="0" y="39000"/>
                  </a:lnTo>
                  <a:cubicBezTo>
                    <a:pt x="0" y="28656"/>
                    <a:pt x="4109" y="18737"/>
                    <a:pt x="11423" y="11423"/>
                  </a:cubicBezTo>
                  <a:cubicBezTo>
                    <a:pt x="18737" y="4109"/>
                    <a:pt x="28656" y="0"/>
                    <a:pt x="39000" y="0"/>
                  </a:cubicBezTo>
                  <a:close/>
                </a:path>
              </a:pathLst>
            </a:custGeom>
            <a:blipFill>
              <a:blip r:embed="rId2"/>
              <a:stretch>
                <a:fillRect l="-45171" t="0" r="-45171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3904718" y="-304125"/>
            <a:ext cx="4565789" cy="4584330"/>
            <a:chOff x="0" y="0"/>
            <a:chExt cx="404756" cy="4064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04756" cy="406400"/>
            </a:xfrm>
            <a:custGeom>
              <a:avLst/>
              <a:gdLst/>
              <a:ahLst/>
              <a:cxnLst/>
              <a:rect r="r" b="b" t="t" l="l"/>
              <a:pathLst>
                <a:path h="406400" w="404756">
                  <a:moveTo>
                    <a:pt x="39000" y="0"/>
                  </a:moveTo>
                  <a:lnTo>
                    <a:pt x="365757" y="0"/>
                  </a:lnTo>
                  <a:cubicBezTo>
                    <a:pt x="376100" y="0"/>
                    <a:pt x="386020" y="4109"/>
                    <a:pt x="393334" y="11423"/>
                  </a:cubicBezTo>
                  <a:cubicBezTo>
                    <a:pt x="400647" y="18737"/>
                    <a:pt x="404756" y="28656"/>
                    <a:pt x="404756" y="39000"/>
                  </a:cubicBezTo>
                  <a:lnTo>
                    <a:pt x="404756" y="367400"/>
                  </a:lnTo>
                  <a:cubicBezTo>
                    <a:pt x="404756" y="377744"/>
                    <a:pt x="400647" y="387663"/>
                    <a:pt x="393334" y="394977"/>
                  </a:cubicBezTo>
                  <a:cubicBezTo>
                    <a:pt x="386020" y="402291"/>
                    <a:pt x="376100" y="406400"/>
                    <a:pt x="365757" y="406400"/>
                  </a:cubicBezTo>
                  <a:lnTo>
                    <a:pt x="39000" y="406400"/>
                  </a:lnTo>
                  <a:cubicBezTo>
                    <a:pt x="28656" y="406400"/>
                    <a:pt x="18737" y="402291"/>
                    <a:pt x="11423" y="394977"/>
                  </a:cubicBezTo>
                  <a:cubicBezTo>
                    <a:pt x="4109" y="387663"/>
                    <a:pt x="0" y="377744"/>
                    <a:pt x="0" y="367400"/>
                  </a:cubicBezTo>
                  <a:lnTo>
                    <a:pt x="0" y="39000"/>
                  </a:lnTo>
                  <a:cubicBezTo>
                    <a:pt x="0" y="28656"/>
                    <a:pt x="4109" y="18737"/>
                    <a:pt x="11423" y="11423"/>
                  </a:cubicBezTo>
                  <a:cubicBezTo>
                    <a:pt x="18737" y="4109"/>
                    <a:pt x="28656" y="0"/>
                    <a:pt x="39000" y="0"/>
                  </a:cubicBezTo>
                  <a:close/>
                </a:path>
              </a:pathLst>
            </a:custGeom>
            <a:blipFill>
              <a:blip r:embed="rId3"/>
              <a:stretch>
                <a:fillRect l="-25351" t="0" r="-25351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-4564371">
            <a:off x="15451371" y="3490371"/>
            <a:ext cx="5755537" cy="6731622"/>
          </a:xfrm>
          <a:custGeom>
            <a:avLst/>
            <a:gdLst/>
            <a:ahLst/>
            <a:cxnLst/>
            <a:rect r="r" b="b" t="t" l="l"/>
            <a:pathLst>
              <a:path h="6731622" w="5755537">
                <a:moveTo>
                  <a:pt x="0" y="0"/>
                </a:moveTo>
                <a:lnTo>
                  <a:pt x="5755536" y="0"/>
                </a:lnTo>
                <a:lnTo>
                  <a:pt x="5755536" y="6731622"/>
                </a:lnTo>
                <a:lnTo>
                  <a:pt x="0" y="67316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9999"/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80152" y="5496432"/>
            <a:ext cx="8355766" cy="4218509"/>
            <a:chOff x="0" y="0"/>
            <a:chExt cx="11141021" cy="5624679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518986" cy="518986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DC0E20">
                      <a:alpha val="100000"/>
                    </a:srgbClr>
                  </a:gs>
                  <a:gs pos="100000">
                    <a:srgbClr val="FF4454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15" id="15"/>
            <p:cNvSpPr txBox="true"/>
            <p:nvPr/>
          </p:nvSpPr>
          <p:spPr>
            <a:xfrm rot="0">
              <a:off x="518986" y="1445320"/>
              <a:ext cx="10622034" cy="41793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39749" indent="-269875" lvl="1">
                <a:lnSpc>
                  <a:spcPts val="424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99">
                  <a:solidFill>
                    <a:srgbClr val="FFFFFF">
                      <a:alpha val="80000"/>
                    </a:srgbClr>
                  </a:solidFill>
                  <a:latin typeface="Open Sans"/>
                  <a:ea typeface="Open Sans"/>
                  <a:cs typeface="Open Sans"/>
                  <a:sym typeface="Open Sans"/>
                </a:rPr>
                <a:t>T</a:t>
              </a:r>
              <a:r>
                <a:rPr lang="en-US" sz="2499" strike="noStrike" u="none">
                  <a:solidFill>
                    <a:srgbClr val="FFFFFF">
                      <a:alpha val="80000"/>
                    </a:srgbClr>
                  </a:solidFill>
                  <a:latin typeface="Open Sans"/>
                  <a:ea typeface="Open Sans"/>
                  <a:cs typeface="Open Sans"/>
                  <a:sym typeface="Open Sans"/>
                </a:rPr>
                <a:t>op Category: Office Supplies ($6.0K sales)</a:t>
              </a:r>
            </a:p>
            <a:p>
              <a:pPr algn="l" marL="539749" indent="-269875" lvl="1">
                <a:lnSpc>
                  <a:spcPts val="424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99" strike="noStrike" u="none">
                  <a:solidFill>
                    <a:srgbClr val="FFFFFF">
                      <a:alpha val="80000"/>
                    </a:srgbClr>
                  </a:solidFill>
                  <a:latin typeface="Open Sans"/>
                  <a:ea typeface="Open Sans"/>
                  <a:cs typeface="Open Sans"/>
                  <a:sym typeface="Open Sans"/>
                </a:rPr>
                <a:t>Furniture and Technology categories show lower sales compared to Office Supplies.</a:t>
              </a:r>
            </a:p>
            <a:p>
              <a:pPr algn="l" marL="539749" indent="-269875" lvl="1">
                <a:lnSpc>
                  <a:spcPts val="424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99" strike="noStrike" u="none">
                  <a:solidFill>
                    <a:srgbClr val="FFFFFF">
                      <a:alpha val="80000"/>
                    </a:srgbClr>
                  </a:solidFill>
                  <a:latin typeface="Open Sans"/>
                  <a:ea typeface="Open Sans"/>
                  <a:cs typeface="Open Sans"/>
                  <a:sym typeface="Open Sans"/>
                </a:rPr>
                <a:t>Focus on boosting sales for underperforming categories.</a:t>
              </a:r>
            </a:p>
            <a:p>
              <a:pPr algn="l" marL="0" indent="0" lvl="0">
                <a:lnSpc>
                  <a:spcPts val="4249"/>
                </a:lnSpc>
                <a:spcBef>
                  <a:spcPct val="0"/>
                </a:spcBef>
              </a:pP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1036916" y="-32681"/>
              <a:ext cx="8590487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Category wise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855159" y="5496432"/>
            <a:ext cx="8030086" cy="4029875"/>
            <a:chOff x="0" y="0"/>
            <a:chExt cx="10706782" cy="5373167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498608" cy="534948"/>
              <a:chOff x="0" y="0"/>
              <a:chExt cx="757585" cy="8128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757585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757585">
                    <a:moveTo>
                      <a:pt x="378792" y="0"/>
                    </a:moveTo>
                    <a:cubicBezTo>
                      <a:pt x="169591" y="0"/>
                      <a:pt x="0" y="181951"/>
                      <a:pt x="0" y="406400"/>
                    </a:cubicBezTo>
                    <a:cubicBezTo>
                      <a:pt x="0" y="630849"/>
                      <a:pt x="169591" y="812800"/>
                      <a:pt x="378792" y="812800"/>
                    </a:cubicBezTo>
                    <a:cubicBezTo>
                      <a:pt x="587993" y="812800"/>
                      <a:pt x="757585" y="630849"/>
                      <a:pt x="757585" y="406400"/>
                    </a:cubicBezTo>
                    <a:cubicBezTo>
                      <a:pt x="757585" y="181951"/>
                      <a:pt x="587993" y="0"/>
                      <a:pt x="378792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DC0E20">
                      <a:alpha val="100000"/>
                    </a:srgbClr>
                  </a:gs>
                  <a:gs pos="100000">
                    <a:srgbClr val="FF4454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71024" y="47625"/>
                <a:ext cx="615537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21" id="21"/>
            <p:cNvSpPr txBox="true"/>
            <p:nvPr/>
          </p:nvSpPr>
          <p:spPr>
            <a:xfrm rot="0">
              <a:off x="806328" y="1193808"/>
              <a:ext cx="9900454" cy="41793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39749" indent="-269875" lvl="1">
                <a:lnSpc>
                  <a:spcPts val="424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b="true" sz="2499">
                  <a:solidFill>
                    <a:srgbClr val="FFFFFF">
                      <a:alpha val="80000"/>
                    </a:srgbClr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Ph</a:t>
              </a:r>
              <a:r>
                <a:rPr lang="en-US" b="true" sz="2499" strike="noStrike" u="none">
                  <a:solidFill>
                    <a:srgbClr val="FFFFFF">
                      <a:alpha val="80000"/>
                    </a:srgbClr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ones and Chairs</a:t>
              </a:r>
              <a:r>
                <a:rPr lang="en-US" sz="2499" strike="noStrike" u="none">
                  <a:solidFill>
                    <a:srgbClr val="FFFFFF">
                      <a:alpha val="80000"/>
                    </a:srgbClr>
                  </a:solidFill>
                  <a:latin typeface="Open Sans"/>
                  <a:ea typeface="Open Sans"/>
                  <a:cs typeface="Open Sans"/>
                  <a:sym typeface="Open Sans"/>
                </a:rPr>
                <a:t> are the best-selling sub-categories (~$0.33M each).</a:t>
              </a:r>
            </a:p>
            <a:p>
              <a:pPr algn="l" marL="539749" indent="-269875" lvl="1">
                <a:lnSpc>
                  <a:spcPts val="424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99" strike="noStrike" u="none">
                  <a:solidFill>
                    <a:srgbClr val="FFFFFF">
                      <a:alpha val="80000"/>
                    </a:srgbClr>
                  </a:solidFill>
                  <a:latin typeface="Open Sans"/>
                  <a:ea typeface="Open Sans"/>
                  <a:cs typeface="Open Sans"/>
                  <a:sym typeface="Open Sans"/>
                </a:rPr>
                <a:t>Storage follows with $0.22M sales.</a:t>
              </a:r>
            </a:p>
            <a:p>
              <a:pPr algn="l" marL="539749" indent="-269875" lvl="1">
                <a:lnSpc>
                  <a:spcPts val="424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99" strike="noStrike" u="none">
                  <a:solidFill>
                    <a:srgbClr val="FFFFFF">
                      <a:alpha val="80000"/>
                    </a:srgbClr>
                  </a:solidFill>
                  <a:latin typeface="Open Sans"/>
                  <a:ea typeface="Open Sans"/>
                  <a:cs typeface="Open Sans"/>
                  <a:sym typeface="Open Sans"/>
                </a:rPr>
                <a:t>C</a:t>
              </a:r>
              <a:r>
                <a:rPr lang="en-US" sz="2499" strike="noStrike" u="none">
                  <a:solidFill>
                    <a:srgbClr val="FFFFFF">
                      <a:alpha val="80000"/>
                    </a:srgbClr>
                  </a:solidFill>
                  <a:latin typeface="Open Sans"/>
                  <a:ea typeface="Open Sans"/>
                  <a:cs typeface="Open Sans"/>
                  <a:sym typeface="Open Sans"/>
                </a:rPr>
                <a:t>onsider inventory and promotion focus on best-selling sub-categories.</a:t>
              </a:r>
            </a:p>
            <a:p>
              <a:pPr algn="l" marL="0" indent="0" lvl="0">
                <a:lnSpc>
                  <a:spcPts val="4249"/>
                </a:lnSpc>
                <a:spcBef>
                  <a:spcPct val="0"/>
                </a:spcBef>
              </a:pP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1575799" y="-1774"/>
              <a:ext cx="8006915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Sub- Category wise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9421136" y="5000412"/>
            <a:ext cx="11357123" cy="5868526"/>
            <a:chOff x="0" y="0"/>
            <a:chExt cx="6134649" cy="316993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134649" cy="3169935"/>
            </a:xfrm>
            <a:custGeom>
              <a:avLst/>
              <a:gdLst/>
              <a:ahLst/>
              <a:cxnLst/>
              <a:rect r="r" b="b" t="t" l="l"/>
              <a:pathLst>
                <a:path h="3169935" w="6134649">
                  <a:moveTo>
                    <a:pt x="19066" y="0"/>
                  </a:moveTo>
                  <a:lnTo>
                    <a:pt x="6115583" y="0"/>
                  </a:lnTo>
                  <a:cubicBezTo>
                    <a:pt x="6126113" y="0"/>
                    <a:pt x="6134649" y="8536"/>
                    <a:pt x="6134649" y="19066"/>
                  </a:cubicBezTo>
                  <a:lnTo>
                    <a:pt x="6134649" y="3150869"/>
                  </a:lnTo>
                  <a:cubicBezTo>
                    <a:pt x="6134649" y="3161399"/>
                    <a:pt x="6126113" y="3169935"/>
                    <a:pt x="6115583" y="3169935"/>
                  </a:cubicBezTo>
                  <a:lnTo>
                    <a:pt x="19066" y="3169935"/>
                  </a:lnTo>
                  <a:cubicBezTo>
                    <a:pt x="8536" y="3169935"/>
                    <a:pt x="0" y="3161399"/>
                    <a:pt x="0" y="3150869"/>
                  </a:cubicBezTo>
                  <a:lnTo>
                    <a:pt x="0" y="19066"/>
                  </a:lnTo>
                  <a:cubicBezTo>
                    <a:pt x="0" y="8536"/>
                    <a:pt x="8536" y="0"/>
                    <a:pt x="1906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6134649" cy="320803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-2213123" y="5000412"/>
            <a:ext cx="11357123" cy="5524907"/>
            <a:chOff x="0" y="0"/>
            <a:chExt cx="6134649" cy="2984326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6134649" cy="2984326"/>
            </a:xfrm>
            <a:custGeom>
              <a:avLst/>
              <a:gdLst/>
              <a:ahLst/>
              <a:cxnLst/>
              <a:rect r="r" b="b" t="t" l="l"/>
              <a:pathLst>
                <a:path h="2984326" w="6134649">
                  <a:moveTo>
                    <a:pt x="19066" y="0"/>
                  </a:moveTo>
                  <a:lnTo>
                    <a:pt x="6115583" y="0"/>
                  </a:lnTo>
                  <a:cubicBezTo>
                    <a:pt x="6126113" y="0"/>
                    <a:pt x="6134649" y="8536"/>
                    <a:pt x="6134649" y="19066"/>
                  </a:cubicBezTo>
                  <a:lnTo>
                    <a:pt x="6134649" y="2965260"/>
                  </a:lnTo>
                  <a:cubicBezTo>
                    <a:pt x="6134649" y="2970317"/>
                    <a:pt x="6132640" y="2975167"/>
                    <a:pt x="6129065" y="2978742"/>
                  </a:cubicBezTo>
                  <a:cubicBezTo>
                    <a:pt x="6125489" y="2982318"/>
                    <a:pt x="6120640" y="2984326"/>
                    <a:pt x="6115583" y="2984326"/>
                  </a:cubicBezTo>
                  <a:lnTo>
                    <a:pt x="19066" y="2984326"/>
                  </a:lnTo>
                  <a:cubicBezTo>
                    <a:pt x="8536" y="2984326"/>
                    <a:pt x="0" y="2975790"/>
                    <a:pt x="0" y="2965260"/>
                  </a:cubicBezTo>
                  <a:lnTo>
                    <a:pt x="0" y="19066"/>
                  </a:lnTo>
                  <a:cubicBezTo>
                    <a:pt x="0" y="8536"/>
                    <a:pt x="8536" y="0"/>
                    <a:pt x="1906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6134649" cy="30224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729261" y="7083798"/>
            <a:ext cx="2839563" cy="2839563"/>
            <a:chOff x="0" y="0"/>
            <a:chExt cx="1652976" cy="16529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52976" cy="1652976"/>
            </a:xfrm>
            <a:custGeom>
              <a:avLst/>
              <a:gdLst/>
              <a:ahLst/>
              <a:cxnLst/>
              <a:rect r="r" b="b" t="t" l="l"/>
              <a:pathLst>
                <a:path h="1652976" w="1652976">
                  <a:moveTo>
                    <a:pt x="76256" y="0"/>
                  </a:moveTo>
                  <a:lnTo>
                    <a:pt x="1576720" y="0"/>
                  </a:lnTo>
                  <a:cubicBezTo>
                    <a:pt x="1618835" y="0"/>
                    <a:pt x="1652976" y="34141"/>
                    <a:pt x="1652976" y="76256"/>
                  </a:cubicBezTo>
                  <a:lnTo>
                    <a:pt x="1652976" y="1576720"/>
                  </a:lnTo>
                  <a:cubicBezTo>
                    <a:pt x="1652976" y="1618835"/>
                    <a:pt x="1618835" y="1652976"/>
                    <a:pt x="1576720" y="1652976"/>
                  </a:cubicBezTo>
                  <a:lnTo>
                    <a:pt x="76256" y="1652976"/>
                  </a:lnTo>
                  <a:cubicBezTo>
                    <a:pt x="34141" y="1652976"/>
                    <a:pt x="0" y="1618835"/>
                    <a:pt x="0" y="1576720"/>
                  </a:cubicBezTo>
                  <a:lnTo>
                    <a:pt x="0" y="76256"/>
                  </a:lnTo>
                  <a:cubicBezTo>
                    <a:pt x="0" y="34141"/>
                    <a:pt x="34141" y="0"/>
                    <a:pt x="7625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652976" cy="169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899685" y="7249148"/>
            <a:ext cx="2498716" cy="2508863"/>
            <a:chOff x="0" y="0"/>
            <a:chExt cx="404756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4756" cy="406400"/>
            </a:xfrm>
            <a:custGeom>
              <a:avLst/>
              <a:gdLst/>
              <a:ahLst/>
              <a:cxnLst/>
              <a:rect r="r" b="b" t="t" l="l"/>
              <a:pathLst>
                <a:path h="406400" w="404756">
                  <a:moveTo>
                    <a:pt x="71262" y="0"/>
                  </a:moveTo>
                  <a:lnTo>
                    <a:pt x="333494" y="0"/>
                  </a:lnTo>
                  <a:cubicBezTo>
                    <a:pt x="372851" y="0"/>
                    <a:pt x="404756" y="31905"/>
                    <a:pt x="404756" y="71262"/>
                  </a:cubicBezTo>
                  <a:lnTo>
                    <a:pt x="404756" y="335138"/>
                  </a:lnTo>
                  <a:cubicBezTo>
                    <a:pt x="404756" y="374495"/>
                    <a:pt x="372851" y="406400"/>
                    <a:pt x="333494" y="406400"/>
                  </a:cubicBezTo>
                  <a:lnTo>
                    <a:pt x="71262" y="406400"/>
                  </a:lnTo>
                  <a:cubicBezTo>
                    <a:pt x="31905" y="406400"/>
                    <a:pt x="0" y="374495"/>
                    <a:pt x="0" y="335138"/>
                  </a:cubicBezTo>
                  <a:lnTo>
                    <a:pt x="0" y="71262"/>
                  </a:lnTo>
                  <a:cubicBezTo>
                    <a:pt x="0" y="31905"/>
                    <a:pt x="31905" y="0"/>
                    <a:pt x="71262" y="0"/>
                  </a:cubicBezTo>
                  <a:close/>
                </a:path>
              </a:pathLst>
            </a:custGeom>
            <a:blipFill>
              <a:blip r:embed="rId2"/>
              <a:stretch>
                <a:fillRect l="-100421" t="0" r="-100421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3241222" y="7083798"/>
            <a:ext cx="2839563" cy="2839563"/>
            <a:chOff x="0" y="0"/>
            <a:chExt cx="1652976" cy="165297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52976" cy="1652976"/>
            </a:xfrm>
            <a:custGeom>
              <a:avLst/>
              <a:gdLst/>
              <a:ahLst/>
              <a:cxnLst/>
              <a:rect r="r" b="b" t="t" l="l"/>
              <a:pathLst>
                <a:path h="1652976" w="1652976">
                  <a:moveTo>
                    <a:pt x="76256" y="0"/>
                  </a:moveTo>
                  <a:lnTo>
                    <a:pt x="1576720" y="0"/>
                  </a:lnTo>
                  <a:cubicBezTo>
                    <a:pt x="1618835" y="0"/>
                    <a:pt x="1652976" y="34141"/>
                    <a:pt x="1652976" y="76256"/>
                  </a:cubicBezTo>
                  <a:lnTo>
                    <a:pt x="1652976" y="1576720"/>
                  </a:lnTo>
                  <a:cubicBezTo>
                    <a:pt x="1652976" y="1618835"/>
                    <a:pt x="1618835" y="1652976"/>
                    <a:pt x="1576720" y="1652976"/>
                  </a:cubicBezTo>
                  <a:lnTo>
                    <a:pt x="76256" y="1652976"/>
                  </a:lnTo>
                  <a:cubicBezTo>
                    <a:pt x="34141" y="1652976"/>
                    <a:pt x="0" y="1618835"/>
                    <a:pt x="0" y="1576720"/>
                  </a:cubicBezTo>
                  <a:lnTo>
                    <a:pt x="0" y="76256"/>
                  </a:lnTo>
                  <a:cubicBezTo>
                    <a:pt x="0" y="34141"/>
                    <a:pt x="34141" y="0"/>
                    <a:pt x="7625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gradFill>
                <a:gsLst>
                  <a:gs pos="0">
                    <a:srgbClr val="B900BC">
                      <a:alpha val="100000"/>
                    </a:srgbClr>
                  </a:gs>
                  <a:gs pos="100000">
                    <a:srgbClr val="009CFF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652976" cy="16910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3411645" y="7249148"/>
            <a:ext cx="2498716" cy="2508863"/>
            <a:chOff x="0" y="0"/>
            <a:chExt cx="404756" cy="4064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04756" cy="406400"/>
            </a:xfrm>
            <a:custGeom>
              <a:avLst/>
              <a:gdLst/>
              <a:ahLst/>
              <a:cxnLst/>
              <a:rect r="r" b="b" t="t" l="l"/>
              <a:pathLst>
                <a:path h="406400" w="404756">
                  <a:moveTo>
                    <a:pt x="71262" y="0"/>
                  </a:moveTo>
                  <a:lnTo>
                    <a:pt x="333494" y="0"/>
                  </a:lnTo>
                  <a:cubicBezTo>
                    <a:pt x="372851" y="0"/>
                    <a:pt x="404756" y="31905"/>
                    <a:pt x="404756" y="71262"/>
                  </a:cubicBezTo>
                  <a:lnTo>
                    <a:pt x="404756" y="335138"/>
                  </a:lnTo>
                  <a:cubicBezTo>
                    <a:pt x="404756" y="374495"/>
                    <a:pt x="372851" y="406400"/>
                    <a:pt x="333494" y="406400"/>
                  </a:cubicBezTo>
                  <a:lnTo>
                    <a:pt x="71262" y="406400"/>
                  </a:lnTo>
                  <a:cubicBezTo>
                    <a:pt x="31905" y="406400"/>
                    <a:pt x="0" y="374495"/>
                    <a:pt x="0" y="335138"/>
                  </a:cubicBezTo>
                  <a:lnTo>
                    <a:pt x="0" y="71262"/>
                  </a:lnTo>
                  <a:cubicBezTo>
                    <a:pt x="0" y="31905"/>
                    <a:pt x="31905" y="0"/>
                    <a:pt x="71262" y="0"/>
                  </a:cubicBezTo>
                  <a:close/>
                </a:path>
              </a:pathLst>
            </a:custGeom>
            <a:blipFill>
              <a:blip r:embed="rId3"/>
              <a:stretch>
                <a:fillRect l="-25210" t="0" r="-25210" b="0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1184083">
            <a:off x="13032592" y="1884686"/>
            <a:ext cx="5755537" cy="6731622"/>
          </a:xfrm>
          <a:custGeom>
            <a:avLst/>
            <a:gdLst/>
            <a:ahLst/>
            <a:cxnLst/>
            <a:rect r="r" b="b" t="t" l="l"/>
            <a:pathLst>
              <a:path h="6731622" w="5755537">
                <a:moveTo>
                  <a:pt x="0" y="0"/>
                </a:moveTo>
                <a:lnTo>
                  <a:pt x="5755537" y="0"/>
                </a:lnTo>
                <a:lnTo>
                  <a:pt x="5755537" y="6731622"/>
                </a:lnTo>
                <a:lnTo>
                  <a:pt x="0" y="67316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630970" y="2701442"/>
            <a:ext cx="6516882" cy="3657600"/>
          </a:xfrm>
          <a:custGeom>
            <a:avLst/>
            <a:gdLst/>
            <a:ahLst/>
            <a:cxnLst/>
            <a:rect r="r" b="b" t="t" l="l"/>
            <a:pathLst>
              <a:path h="3657600" w="6516882">
                <a:moveTo>
                  <a:pt x="0" y="0"/>
                </a:moveTo>
                <a:lnTo>
                  <a:pt x="6516882" y="0"/>
                </a:lnTo>
                <a:lnTo>
                  <a:pt x="6516882" y="3657600"/>
                </a:lnTo>
                <a:lnTo>
                  <a:pt x="0" y="3657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772626" y="625192"/>
            <a:ext cx="11083445" cy="1018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6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Sales by Shipping Mode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72626" y="1978025"/>
            <a:ext cx="10546166" cy="316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8" indent="-269874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Maj</a:t>
            </a: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ority of orders are through Standard Class.</a:t>
            </a:r>
          </a:p>
          <a:p>
            <a:pPr algn="l" marL="539748" indent="-269874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Second Class and First Class have significant but lesser contributions.</a:t>
            </a:r>
          </a:p>
          <a:p>
            <a:pPr algn="l" marL="539748" indent="-269874" lvl="1">
              <a:lnSpc>
                <a:spcPts val="424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trike="noStrike" u="none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Same Day shipping is minimal — opportunity to promote faster delivery options.</a:t>
            </a:r>
          </a:p>
          <a:p>
            <a:pPr algn="l" marL="0" indent="0" lvl="0">
              <a:lnSpc>
                <a:spcPts val="4249"/>
              </a:lnSpc>
              <a:spcBef>
                <a:spcPct val="0"/>
              </a:spcBef>
            </a:pPr>
          </a:p>
        </p:txBody>
      </p:sp>
      <p:sp>
        <p:nvSpPr>
          <p:cNvPr name="Freeform 16" id="16"/>
          <p:cNvSpPr/>
          <p:nvPr/>
        </p:nvSpPr>
        <p:spPr>
          <a:xfrm flipH="false" flipV="false" rot="1184083">
            <a:off x="2183287" y="595341"/>
            <a:ext cx="8890978" cy="10398805"/>
          </a:xfrm>
          <a:custGeom>
            <a:avLst/>
            <a:gdLst/>
            <a:ahLst/>
            <a:cxnLst/>
            <a:rect r="r" b="b" t="t" l="l"/>
            <a:pathLst>
              <a:path h="10398805" w="8890978">
                <a:moveTo>
                  <a:pt x="0" y="0"/>
                </a:moveTo>
                <a:lnTo>
                  <a:pt x="8890978" y="0"/>
                </a:lnTo>
                <a:lnTo>
                  <a:pt x="8890978" y="10398805"/>
                </a:lnTo>
                <a:lnTo>
                  <a:pt x="0" y="103988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9999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33049" y="256682"/>
            <a:ext cx="17332950" cy="9769481"/>
          </a:xfrm>
          <a:custGeom>
            <a:avLst/>
            <a:gdLst/>
            <a:ahLst/>
            <a:cxnLst/>
            <a:rect r="r" b="b" t="t" l="l"/>
            <a:pathLst>
              <a:path h="9769481" w="17332950">
                <a:moveTo>
                  <a:pt x="0" y="0"/>
                </a:moveTo>
                <a:lnTo>
                  <a:pt x="17332950" y="0"/>
                </a:lnTo>
                <a:lnTo>
                  <a:pt x="17332950" y="9769481"/>
                </a:lnTo>
                <a:lnTo>
                  <a:pt x="0" y="97694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DAGl2WUGSAc</dc:identifier>
  <dcterms:modified xsi:type="dcterms:W3CDTF">2011-08-01T06:04:30Z</dcterms:modified>
  <cp:revision>1</cp:revision>
  <dc:title>E-Commerce Sales Dashboard Analysis</dc:title>
</cp:coreProperties>
</file>

<file path=docProps/thumbnail.jpeg>
</file>